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Proxima Nova"/>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ProximaNova-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ProximaNova-italic.fntdata"/><Relationship Id="rId12" Type="http://schemas.openxmlformats.org/officeDocument/2006/relationships/slide" Target="slides/slide6.xml"/><Relationship Id="rId34" Type="http://schemas.openxmlformats.org/officeDocument/2006/relationships/font" Target="fonts/ProximaNova-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ProximaNova-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69b19964ed_1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69b19964ed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6c9c0bd2a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6c9c0bd2a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69b19964ed_1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69b19964ed_1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69b19964ed_1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69b19964ed_1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69b19964ed_1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69b19964ed_1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Explain x and y axes</a:t>
            </a:r>
            <a:endParaRPr/>
          </a:p>
          <a:p>
            <a:pPr indent="0" lvl="0" marL="0" rtl="0" algn="l">
              <a:spcBef>
                <a:spcPts val="0"/>
              </a:spcBef>
              <a:spcAft>
                <a:spcPts val="0"/>
              </a:spcAft>
              <a:buNone/>
            </a:pPr>
            <a:r>
              <a:rPr lang="en"/>
              <a:t>Explain each panel</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69b19964ed_1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69b19964ed_1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69b19964ed_1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69b19964ed_1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00132c451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00132c451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d5f4b554c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d5f4b55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69b19964ed_1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69b19964ed_1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69b19964ed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69b19964ed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69b19964ed_1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69b19964ed_1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69b19964ed_1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69b19964ed_1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69b19964ed_1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69b19964ed_1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169b19964ed_1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169b19964ed_1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69b19964ed_1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69b19964ed_1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69b19964ed_1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69b19964ed_1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16c9c0bd2a8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16c9c0bd2a8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69b19964ed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69b19964ed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6c9c0bd2a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6c9c0bd2a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69b19964ed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69b19964ed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69b19964ed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69b19964ed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d9c40d9f9_0_2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d9c40d9f9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742e3e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595308" y="4568542"/>
            <a:ext cx="548700" cy="393600"/>
          </a:xfrm>
          <a:prstGeom prst="rect">
            <a:avLst/>
          </a:prstGeom>
        </p:spPr>
        <p:txBody>
          <a:bodyPr anchorCtr="0" anchor="ctr" bIns="91425" lIns="91425" spcFirstLastPara="1" rIns="91425" wrap="square" tIns="91425">
            <a:noAutofit/>
          </a:bodyPr>
          <a:lstStyle>
            <a:lvl1pPr lvl="0" rtl="0">
              <a:buNone/>
              <a:defRPr b="1">
                <a:solidFill>
                  <a:schemeClr val="lt1"/>
                </a:solidFill>
              </a:defRPr>
            </a:lvl1pPr>
            <a:lvl2pPr lvl="1" rtl="0">
              <a:buNone/>
              <a:defRPr b="1">
                <a:solidFill>
                  <a:schemeClr val="lt1"/>
                </a:solidFill>
              </a:defRPr>
            </a:lvl2pPr>
            <a:lvl3pPr lvl="2" rtl="0">
              <a:buNone/>
              <a:defRPr b="1">
                <a:solidFill>
                  <a:schemeClr val="lt1"/>
                </a:solidFill>
              </a:defRPr>
            </a:lvl3pPr>
            <a:lvl4pPr lvl="3" rtl="0">
              <a:buNone/>
              <a:defRPr b="1">
                <a:solidFill>
                  <a:schemeClr val="lt1"/>
                </a:solidFill>
              </a:defRPr>
            </a:lvl4pPr>
            <a:lvl5pPr lvl="4" rtl="0">
              <a:buNone/>
              <a:defRPr b="1">
                <a:solidFill>
                  <a:schemeClr val="lt1"/>
                </a:solidFill>
              </a:defRPr>
            </a:lvl5pPr>
            <a:lvl6pPr lvl="5" rtl="0">
              <a:buNone/>
              <a:defRPr b="1">
                <a:solidFill>
                  <a:schemeClr val="lt1"/>
                </a:solidFill>
              </a:defRPr>
            </a:lvl6pPr>
            <a:lvl7pPr lvl="6" rtl="0">
              <a:buNone/>
              <a:defRPr b="1">
                <a:solidFill>
                  <a:schemeClr val="lt1"/>
                </a:solidFill>
              </a:defRPr>
            </a:lvl7pPr>
            <a:lvl8pPr lvl="7" rtl="0">
              <a:buNone/>
              <a:defRPr b="1">
                <a:solidFill>
                  <a:schemeClr val="lt1"/>
                </a:solidFill>
              </a:defRPr>
            </a:lvl8pPr>
            <a:lvl9pPr lvl="8" rtl="0">
              <a:buNone/>
              <a:defRPr b="1">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642633" y="4833642"/>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4DCCA">
            <a:alpha val="92260"/>
          </a:srgbClr>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p14:dur="0">
        <p:push/>
      </p:transition>
    </mc:Choice>
    <mc:Fallback>
      <p:transition>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rgbClr val="E4DCCA">
            <a:alpha val="92260"/>
          </a:srgbClr>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mc:AlternateContent>
    <mc:Choice Requires="p14">
      <p:transition p14:dur="0">
        <p:push/>
      </p:transition>
    </mc:Choice>
    <mc:Fallback>
      <p:transition>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hyperlink" Target="https://ui.adsabs.harvard.edu/abs/2019MNRAS.482.1352M/abstrac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hyperlink" Target="https://ui.adsabs.harvard.edu/abs/2020PhRvD.102b3509A/abstract" TargetMode="Externa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hyperlink" Target="https://ui.adsabs.harvard.edu/abs/2020PhRvD.102b3509A/abstract" TargetMode="Externa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hyperlink" Target="https://ui.adsabs.harvard.edu/abs/2020MNRAS.496.4468S/abstract" TargetMode="External"/><Relationship Id="rId4" Type="http://schemas.openxmlformats.org/officeDocument/2006/relationships/image" Target="../media/image2.png"/><Relationship Id="rId5"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7.png"/><Relationship Id="rId4" Type="http://schemas.openxmlformats.org/officeDocument/2006/relationships/hyperlink" Target="https://ui.adsabs.harvard.edu/abs/2022MNRAS.515.4471W/abstract"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2.png"/><Relationship Id="rId4" Type="http://schemas.openxmlformats.org/officeDocument/2006/relationships/hyperlink" Target="https://en.wikipedia.org/wiki/Vera_C._Rubin_Observator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1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16.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github.com/daiskamau/Comprehensive-Exa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hyperlink" Target="https://ui.adsabs.harvard.edu/abs/2014A&amp;A...571A..12P"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hyperlink" Target="https://ui.adsabs.harvard.edu/abs/2019MNRAS.482.1352M/abstract" TargetMode="External"/><Relationship Id="rId4" Type="http://schemas.openxmlformats.org/officeDocument/2006/relationships/hyperlink" Target="https://ui.adsabs.harvard.edu/abs/2020PhRvD.102b3509A/abstract" TargetMode="External"/><Relationship Id="rId5" Type="http://schemas.openxmlformats.org/officeDocument/2006/relationships/hyperlink" Target="https://ui.adsabs.harvard.edu/abs/2020MNRAS.496.4468S/abstract" TargetMode="External"/><Relationship Id="rId6" Type="http://schemas.openxmlformats.org/officeDocument/2006/relationships/hyperlink" Target="https://ui.adsabs.harvard.edu/abs/2022arXiv220305416W/abstrac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hyperlink" Target="https://ui.adsabs.harvard.edu/abs/2020MNRAS.496.4468S/abstract" TargetMode="External"/><Relationship Id="rId4" Type="http://schemas.openxmlformats.org/officeDocument/2006/relationships/hyperlink" Target="https://ui.adsabs.harvard.edu/abs/2022MNRAS.515.4471W/abstract" TargetMode="External"/><Relationship Id="rId5" Type="http://schemas.openxmlformats.org/officeDocument/2006/relationships/hyperlink" Target="https://ui.adsabs.harvard.edu/abs/2019MNRAS.482.1352M/abstract" TargetMode="External"/><Relationship Id="rId6" Type="http://schemas.openxmlformats.org/officeDocument/2006/relationships/hyperlink" Target="https://ui.adsabs.harvard.edu/abs/2020PhRvD.102b3509A/abstract" TargetMode="External"/><Relationship Id="rId7" Type="http://schemas.openxmlformats.org/officeDocument/2006/relationships/image" Target="../media/image13.png"/><Relationship Id="rId8" Type="http://schemas.openxmlformats.org/officeDocument/2006/relationships/hyperlink" Target="https://ui.adsabs.harvard.edu/abs/2019MNRAS.482.1352M/abstract"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4.jpg"/><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400"/>
              <a:t>Combining Galaxy Cluster Abundance and Weak Lensing to Derive Cosmological Parameters</a:t>
            </a:r>
            <a:endParaRPr sz="3400"/>
          </a:p>
        </p:txBody>
      </p:sp>
      <p:sp>
        <p:nvSpPr>
          <p:cNvPr id="106" name="Google Shape;106;p25"/>
          <p:cNvSpPr txBox="1"/>
          <p:nvPr>
            <p:ph idx="1" type="subTitle"/>
          </p:nvPr>
        </p:nvSpPr>
        <p:spPr>
          <a:xfrm>
            <a:off x="3259817" y="3210125"/>
            <a:ext cx="3002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Gladys Muthoni Kamau</a:t>
            </a:r>
            <a:endParaRPr sz="2000"/>
          </a:p>
        </p:txBody>
      </p:sp>
      <p:sp>
        <p:nvSpPr>
          <p:cNvPr id="107" name="Google Shape;107;p25"/>
          <p:cNvSpPr txBox="1"/>
          <p:nvPr>
            <p:ph idx="1" type="subTitle"/>
          </p:nvPr>
        </p:nvSpPr>
        <p:spPr>
          <a:xfrm>
            <a:off x="3575972" y="3784525"/>
            <a:ext cx="25665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Boise State University</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4"/>
          <p:cNvSpPr txBox="1"/>
          <p:nvPr>
            <p:ph type="title"/>
          </p:nvPr>
        </p:nvSpPr>
        <p:spPr>
          <a:xfrm>
            <a:off x="0" y="-64687"/>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Mass-Richness relation</a:t>
            </a:r>
            <a:endParaRPr b="1"/>
          </a:p>
        </p:txBody>
      </p:sp>
      <p:cxnSp>
        <p:nvCxnSpPr>
          <p:cNvPr id="217" name="Google Shape;217;p34"/>
          <p:cNvCxnSpPr/>
          <p:nvPr/>
        </p:nvCxnSpPr>
        <p:spPr>
          <a:xfrm>
            <a:off x="0" y="469175"/>
            <a:ext cx="3901800" cy="3600"/>
          </a:xfrm>
          <a:prstGeom prst="straightConnector1">
            <a:avLst/>
          </a:prstGeom>
          <a:noFill/>
          <a:ln cap="flat" cmpd="sng" w="76200">
            <a:solidFill>
              <a:schemeClr val="lt2"/>
            </a:solidFill>
            <a:prstDash val="solid"/>
            <a:round/>
            <a:headEnd len="med" w="med" type="none"/>
            <a:tailEnd len="med" w="med" type="none"/>
          </a:ln>
        </p:spPr>
      </p:cxnSp>
      <p:sp>
        <p:nvSpPr>
          <p:cNvPr id="218" name="Google Shape;218;p34"/>
          <p:cNvSpPr txBox="1"/>
          <p:nvPr/>
        </p:nvSpPr>
        <p:spPr>
          <a:xfrm>
            <a:off x="407800" y="3958750"/>
            <a:ext cx="8634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We observe the richness of clusters directly but cannot measure the mass.  Our goal is to relate richness to the estimated weak lensing mass.</a:t>
            </a:r>
            <a:endParaRPr>
              <a:latin typeface="Proxima Nova"/>
              <a:ea typeface="Proxima Nova"/>
              <a:cs typeface="Proxima Nova"/>
              <a:sym typeface="Proxima Nova"/>
            </a:endParaRPr>
          </a:p>
        </p:txBody>
      </p:sp>
      <p:cxnSp>
        <p:nvCxnSpPr>
          <p:cNvPr id="219" name="Google Shape;219;p34"/>
          <p:cNvCxnSpPr/>
          <p:nvPr/>
        </p:nvCxnSpPr>
        <p:spPr>
          <a:xfrm rot="10800000">
            <a:off x="583800" y="704347"/>
            <a:ext cx="9300" cy="2854200"/>
          </a:xfrm>
          <a:prstGeom prst="straightConnector1">
            <a:avLst/>
          </a:prstGeom>
          <a:noFill/>
          <a:ln cap="flat" cmpd="sng" w="28575">
            <a:solidFill>
              <a:srgbClr val="595959"/>
            </a:solidFill>
            <a:prstDash val="solid"/>
            <a:round/>
            <a:headEnd len="med" w="med" type="none"/>
            <a:tailEnd len="med" w="med" type="triangle"/>
          </a:ln>
        </p:spPr>
      </p:cxnSp>
      <p:cxnSp>
        <p:nvCxnSpPr>
          <p:cNvPr id="220" name="Google Shape;220;p34"/>
          <p:cNvCxnSpPr/>
          <p:nvPr/>
        </p:nvCxnSpPr>
        <p:spPr>
          <a:xfrm>
            <a:off x="593100" y="3558547"/>
            <a:ext cx="3651300" cy="9600"/>
          </a:xfrm>
          <a:prstGeom prst="straightConnector1">
            <a:avLst/>
          </a:prstGeom>
          <a:noFill/>
          <a:ln cap="flat" cmpd="sng" w="28575">
            <a:solidFill>
              <a:srgbClr val="595959"/>
            </a:solidFill>
            <a:prstDash val="solid"/>
            <a:round/>
            <a:headEnd len="med" w="med" type="none"/>
            <a:tailEnd len="med" w="med" type="triangle"/>
          </a:ln>
        </p:spPr>
      </p:cxnSp>
      <p:cxnSp>
        <p:nvCxnSpPr>
          <p:cNvPr id="221" name="Google Shape;221;p34"/>
          <p:cNvCxnSpPr/>
          <p:nvPr/>
        </p:nvCxnSpPr>
        <p:spPr>
          <a:xfrm flipH="1" rot="10800000">
            <a:off x="593100" y="1213750"/>
            <a:ext cx="2826600" cy="2344800"/>
          </a:xfrm>
          <a:prstGeom prst="straightConnector1">
            <a:avLst/>
          </a:prstGeom>
          <a:noFill/>
          <a:ln cap="flat" cmpd="sng" w="28575">
            <a:solidFill>
              <a:srgbClr val="595959"/>
            </a:solidFill>
            <a:prstDash val="solid"/>
            <a:round/>
            <a:headEnd len="med" w="med" type="none"/>
            <a:tailEnd len="med" w="med" type="none"/>
          </a:ln>
        </p:spPr>
      </p:cxnSp>
      <p:sp>
        <p:nvSpPr>
          <p:cNvPr id="222" name="Google Shape;222;p34"/>
          <p:cNvSpPr txBox="1"/>
          <p:nvPr/>
        </p:nvSpPr>
        <p:spPr>
          <a:xfrm>
            <a:off x="1844275" y="3558550"/>
            <a:ext cx="1056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Richness</a:t>
            </a:r>
            <a:endParaRPr/>
          </a:p>
        </p:txBody>
      </p:sp>
      <p:sp>
        <p:nvSpPr>
          <p:cNvPr id="223" name="Google Shape;223;p34"/>
          <p:cNvSpPr txBox="1"/>
          <p:nvPr/>
        </p:nvSpPr>
        <p:spPr>
          <a:xfrm rot="-5400000">
            <a:off x="-203375" y="1931350"/>
            <a:ext cx="104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Mass [M</a:t>
            </a:r>
            <a:r>
              <a:rPr baseline="-25000" lang="en">
                <a:solidFill>
                  <a:srgbClr val="000000"/>
                </a:solidFill>
              </a:rPr>
              <a:t>☉</a:t>
            </a:r>
            <a:r>
              <a:rPr lang="en">
                <a:solidFill>
                  <a:srgbClr val="000000"/>
                </a:solidFill>
              </a:rPr>
              <a:t>]</a:t>
            </a:r>
            <a:endParaRPr/>
          </a:p>
        </p:txBody>
      </p:sp>
      <p:cxnSp>
        <p:nvCxnSpPr>
          <p:cNvPr id="224" name="Google Shape;224;p34"/>
          <p:cNvCxnSpPr/>
          <p:nvPr/>
        </p:nvCxnSpPr>
        <p:spPr>
          <a:xfrm rot="10800000">
            <a:off x="5110500" y="704347"/>
            <a:ext cx="9300" cy="2854200"/>
          </a:xfrm>
          <a:prstGeom prst="straightConnector1">
            <a:avLst/>
          </a:prstGeom>
          <a:noFill/>
          <a:ln cap="flat" cmpd="sng" w="28575">
            <a:solidFill>
              <a:srgbClr val="595959"/>
            </a:solidFill>
            <a:prstDash val="solid"/>
            <a:round/>
            <a:headEnd len="med" w="med" type="none"/>
            <a:tailEnd len="med" w="med" type="triangle"/>
          </a:ln>
        </p:spPr>
      </p:cxnSp>
      <p:cxnSp>
        <p:nvCxnSpPr>
          <p:cNvPr id="225" name="Google Shape;225;p34"/>
          <p:cNvCxnSpPr/>
          <p:nvPr/>
        </p:nvCxnSpPr>
        <p:spPr>
          <a:xfrm>
            <a:off x="5119800" y="3558547"/>
            <a:ext cx="3651300" cy="9600"/>
          </a:xfrm>
          <a:prstGeom prst="straightConnector1">
            <a:avLst/>
          </a:prstGeom>
          <a:noFill/>
          <a:ln cap="flat" cmpd="sng" w="28575">
            <a:solidFill>
              <a:srgbClr val="595959"/>
            </a:solidFill>
            <a:prstDash val="solid"/>
            <a:round/>
            <a:headEnd len="med" w="med" type="none"/>
            <a:tailEnd len="med" w="med" type="triangle"/>
          </a:ln>
        </p:spPr>
      </p:cxnSp>
      <p:sp>
        <p:nvSpPr>
          <p:cNvPr id="226" name="Google Shape;226;p34"/>
          <p:cNvSpPr txBox="1"/>
          <p:nvPr/>
        </p:nvSpPr>
        <p:spPr>
          <a:xfrm>
            <a:off x="6370975" y="3558550"/>
            <a:ext cx="1056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Mass</a:t>
            </a:r>
            <a:endParaRPr/>
          </a:p>
        </p:txBody>
      </p:sp>
      <p:sp>
        <p:nvSpPr>
          <p:cNvPr id="227" name="Google Shape;227;p34"/>
          <p:cNvSpPr txBox="1"/>
          <p:nvPr/>
        </p:nvSpPr>
        <p:spPr>
          <a:xfrm rot="-5400000">
            <a:off x="4015350" y="1931350"/>
            <a:ext cx="168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00000"/>
                </a:solidFill>
              </a:rPr>
              <a:t>Number density</a:t>
            </a:r>
            <a:endParaRPr/>
          </a:p>
        </p:txBody>
      </p:sp>
      <p:sp>
        <p:nvSpPr>
          <p:cNvPr id="228" name="Google Shape;228;p34"/>
          <p:cNvSpPr/>
          <p:nvPr/>
        </p:nvSpPr>
        <p:spPr>
          <a:xfrm>
            <a:off x="5477125" y="991625"/>
            <a:ext cx="2872950" cy="2363225"/>
          </a:xfrm>
          <a:custGeom>
            <a:rect b="b" l="l" r="r" t="t"/>
            <a:pathLst>
              <a:path extrusionOk="0" h="94529" w="114918">
                <a:moveTo>
                  <a:pt x="0" y="0"/>
                </a:moveTo>
                <a:cubicBezTo>
                  <a:pt x="12789" y="5561"/>
                  <a:pt x="57583" y="17608"/>
                  <a:pt x="76736" y="33363"/>
                </a:cubicBezTo>
                <a:cubicBezTo>
                  <a:pt x="95889" y="49118"/>
                  <a:pt x="108554" y="84335"/>
                  <a:pt x="114918" y="94529"/>
                </a:cubicBezTo>
              </a:path>
            </a:pathLst>
          </a:custGeom>
          <a:noFill/>
          <a:ln cap="flat" cmpd="sng" w="28575">
            <a:solidFill>
              <a:srgbClr val="595959"/>
            </a:solidFill>
            <a:prstDash val="solid"/>
            <a:round/>
            <a:headEnd len="med" w="med" type="none"/>
            <a:tailEnd len="med" w="med" type="none"/>
          </a:ln>
        </p:spPr>
      </p:sp>
      <p:sp>
        <p:nvSpPr>
          <p:cNvPr id="229" name="Google Shape;229;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35"/>
          <p:cNvPicPr preferRelativeResize="0"/>
          <p:nvPr/>
        </p:nvPicPr>
        <p:blipFill>
          <a:blip r:embed="rId3">
            <a:alphaModFix/>
          </a:blip>
          <a:stretch>
            <a:fillRect/>
          </a:stretch>
        </p:blipFill>
        <p:spPr>
          <a:xfrm>
            <a:off x="1657375" y="559974"/>
            <a:ext cx="5661175" cy="4307175"/>
          </a:xfrm>
          <a:prstGeom prst="rect">
            <a:avLst/>
          </a:prstGeom>
          <a:noFill/>
          <a:ln>
            <a:noFill/>
          </a:ln>
        </p:spPr>
      </p:pic>
      <p:sp>
        <p:nvSpPr>
          <p:cNvPr id="235" name="Google Shape;235;p35"/>
          <p:cNvSpPr txBox="1"/>
          <p:nvPr/>
        </p:nvSpPr>
        <p:spPr>
          <a:xfrm>
            <a:off x="5353874" y="4783121"/>
            <a:ext cx="2214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Source: </a:t>
            </a:r>
            <a:r>
              <a:rPr lang="en" sz="1100">
                <a:solidFill>
                  <a:srgbClr val="0000FF"/>
                </a:solidFill>
                <a:uFill>
                  <a:noFill/>
                </a:uFill>
                <a:latin typeface="Proxima Nova"/>
                <a:ea typeface="Proxima Nova"/>
                <a:cs typeface="Proxima Nova"/>
                <a:sym typeface="Proxima Nova"/>
                <a:hlinkClick r:id="rId4">
                  <a:extLst>
                    <a:ext uri="{A12FA001-AC4F-418D-AE19-62706E023703}">
                      <ahyp:hlinkClr val="tx"/>
                    </a:ext>
                  </a:extLst>
                </a:hlinkClick>
              </a:rPr>
              <a:t>McClintock et al 2019</a:t>
            </a:r>
            <a:endParaRPr sz="1100">
              <a:solidFill>
                <a:srgbClr val="0000FF"/>
              </a:solidFill>
              <a:latin typeface="Proxima Nova"/>
              <a:ea typeface="Proxima Nova"/>
              <a:cs typeface="Proxima Nova"/>
              <a:sym typeface="Proxima Nova"/>
            </a:endParaRPr>
          </a:p>
        </p:txBody>
      </p:sp>
      <p:sp>
        <p:nvSpPr>
          <p:cNvPr id="236" name="Google Shape;236;p35"/>
          <p:cNvSpPr txBox="1"/>
          <p:nvPr>
            <p:ph type="title"/>
          </p:nvPr>
        </p:nvSpPr>
        <p:spPr>
          <a:xfrm>
            <a:off x="0" y="-64687"/>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Mass-Richness relation</a:t>
            </a:r>
            <a:endParaRPr b="1"/>
          </a:p>
        </p:txBody>
      </p:sp>
      <p:cxnSp>
        <p:nvCxnSpPr>
          <p:cNvPr id="237" name="Google Shape;237;p35"/>
          <p:cNvCxnSpPr/>
          <p:nvPr/>
        </p:nvCxnSpPr>
        <p:spPr>
          <a:xfrm>
            <a:off x="0" y="469175"/>
            <a:ext cx="3901800" cy="3600"/>
          </a:xfrm>
          <a:prstGeom prst="straightConnector1">
            <a:avLst/>
          </a:prstGeom>
          <a:noFill/>
          <a:ln cap="flat" cmpd="sng" w="76200">
            <a:solidFill>
              <a:schemeClr val="lt2"/>
            </a:solidFill>
            <a:prstDash val="solid"/>
            <a:round/>
            <a:headEnd len="med" w="med" type="none"/>
            <a:tailEnd len="med" w="med" type="none"/>
          </a:ln>
        </p:spPr>
      </p:cxnSp>
      <p:sp>
        <p:nvSpPr>
          <p:cNvPr id="238" name="Google Shape;238;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6"/>
          <p:cNvSpPr txBox="1"/>
          <p:nvPr>
            <p:ph type="title"/>
          </p:nvPr>
        </p:nvSpPr>
        <p:spPr>
          <a:xfrm>
            <a:off x="0" y="-111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Cluster mass estimation: </a:t>
            </a:r>
            <a:r>
              <a:rPr b="1" lang="en"/>
              <a:t>Gravitational</a:t>
            </a:r>
            <a:r>
              <a:rPr b="1" lang="en"/>
              <a:t> lensing</a:t>
            </a:r>
            <a:endParaRPr b="1"/>
          </a:p>
        </p:txBody>
      </p:sp>
      <p:cxnSp>
        <p:nvCxnSpPr>
          <p:cNvPr id="244" name="Google Shape;244;p36"/>
          <p:cNvCxnSpPr/>
          <p:nvPr/>
        </p:nvCxnSpPr>
        <p:spPr>
          <a:xfrm>
            <a:off x="-148293" y="463375"/>
            <a:ext cx="7692000" cy="0"/>
          </a:xfrm>
          <a:prstGeom prst="straightConnector1">
            <a:avLst/>
          </a:prstGeom>
          <a:noFill/>
          <a:ln cap="flat" cmpd="sng" w="76200">
            <a:solidFill>
              <a:schemeClr val="lt2"/>
            </a:solidFill>
            <a:prstDash val="solid"/>
            <a:round/>
            <a:headEnd len="med" w="med" type="none"/>
            <a:tailEnd len="med" w="med" type="none"/>
          </a:ln>
        </p:spPr>
      </p:cxnSp>
      <p:pic>
        <p:nvPicPr>
          <p:cNvPr id="245" name="Google Shape;245;p36"/>
          <p:cNvPicPr preferRelativeResize="0"/>
          <p:nvPr/>
        </p:nvPicPr>
        <p:blipFill>
          <a:blip r:embed="rId3">
            <a:alphaModFix/>
          </a:blip>
          <a:stretch>
            <a:fillRect/>
          </a:stretch>
        </p:blipFill>
        <p:spPr>
          <a:xfrm>
            <a:off x="152400" y="537875"/>
            <a:ext cx="4742096" cy="4202100"/>
          </a:xfrm>
          <a:prstGeom prst="rect">
            <a:avLst/>
          </a:prstGeom>
          <a:noFill/>
          <a:ln>
            <a:noFill/>
          </a:ln>
        </p:spPr>
      </p:pic>
      <p:pic>
        <p:nvPicPr>
          <p:cNvPr id="246" name="Google Shape;246;p36"/>
          <p:cNvPicPr preferRelativeResize="0"/>
          <p:nvPr/>
        </p:nvPicPr>
        <p:blipFill>
          <a:blip r:embed="rId4">
            <a:alphaModFix/>
          </a:blip>
          <a:stretch>
            <a:fillRect/>
          </a:stretch>
        </p:blipFill>
        <p:spPr>
          <a:xfrm>
            <a:off x="4572000" y="537875"/>
            <a:ext cx="4419600" cy="4202088"/>
          </a:xfrm>
          <a:prstGeom prst="rect">
            <a:avLst/>
          </a:prstGeom>
          <a:noFill/>
          <a:ln>
            <a:noFill/>
          </a:ln>
        </p:spPr>
      </p:pic>
      <p:sp>
        <p:nvSpPr>
          <p:cNvPr id="247" name="Google Shape;247;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7"/>
          <p:cNvSpPr txBox="1"/>
          <p:nvPr>
            <p:ph type="title"/>
          </p:nvPr>
        </p:nvSpPr>
        <p:spPr>
          <a:xfrm>
            <a:off x="0" y="-111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Data vector to derive cosmology</a:t>
            </a:r>
            <a:endParaRPr b="1"/>
          </a:p>
        </p:txBody>
      </p:sp>
      <p:cxnSp>
        <p:nvCxnSpPr>
          <p:cNvPr id="253" name="Google Shape;253;p37"/>
          <p:cNvCxnSpPr/>
          <p:nvPr/>
        </p:nvCxnSpPr>
        <p:spPr>
          <a:xfrm>
            <a:off x="0" y="432105"/>
            <a:ext cx="5356800" cy="3600"/>
          </a:xfrm>
          <a:prstGeom prst="straightConnector1">
            <a:avLst/>
          </a:prstGeom>
          <a:noFill/>
          <a:ln cap="flat" cmpd="sng" w="76200">
            <a:solidFill>
              <a:schemeClr val="lt2"/>
            </a:solidFill>
            <a:prstDash val="solid"/>
            <a:round/>
            <a:headEnd len="med" w="med" type="none"/>
            <a:tailEnd len="med" w="med" type="none"/>
          </a:ln>
        </p:spPr>
      </p:cxnSp>
      <p:sp>
        <p:nvSpPr>
          <p:cNvPr id="254" name="Google Shape;254;p37"/>
          <p:cNvSpPr txBox="1"/>
          <p:nvPr/>
        </p:nvSpPr>
        <p:spPr>
          <a:xfrm>
            <a:off x="377275" y="960425"/>
            <a:ext cx="7002300" cy="26781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Proxima Nova"/>
              <a:buAutoNum type="arabicPeriod"/>
            </a:pPr>
            <a:r>
              <a:rPr b="1" lang="en" sz="1800">
                <a:solidFill>
                  <a:schemeClr val="accent3"/>
                </a:solidFill>
                <a:latin typeface="Proxima Nova"/>
                <a:ea typeface="Proxima Nova"/>
                <a:cs typeface="Proxima Nova"/>
                <a:sym typeface="Proxima Nova"/>
              </a:rPr>
              <a:t>Cluster mass</a:t>
            </a:r>
            <a:r>
              <a:rPr lang="en" sz="1800">
                <a:latin typeface="Proxima Nova"/>
                <a:ea typeface="Proxima Nova"/>
                <a:cs typeface="Proxima Nova"/>
                <a:sym typeface="Proxima Nova"/>
              </a:rPr>
              <a:t> - Cosmological surveys cannot observe the cluster mass directly. This study uses weak lensing measurements to estimate the cluster mass (weak lensing mass).</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AutoNum type="arabicPeriod"/>
            </a:pPr>
            <a:r>
              <a:rPr b="1" lang="en" sz="1800">
                <a:solidFill>
                  <a:schemeClr val="accent3"/>
                </a:solidFill>
                <a:latin typeface="Proxima Nova"/>
                <a:ea typeface="Proxima Nova"/>
                <a:cs typeface="Proxima Nova"/>
                <a:sym typeface="Proxima Nova"/>
              </a:rPr>
              <a:t>Cluster abundance</a:t>
            </a:r>
            <a:r>
              <a:rPr lang="en" sz="1800">
                <a:latin typeface="Proxima Nova"/>
                <a:ea typeface="Proxima Nova"/>
                <a:cs typeface="Proxima Nova"/>
                <a:sym typeface="Proxima Nova"/>
              </a:rPr>
              <a:t> - Refers to the number of clusters in the i</a:t>
            </a:r>
            <a:r>
              <a:rPr baseline="30000" lang="en" sz="1800">
                <a:latin typeface="Proxima Nova"/>
                <a:ea typeface="Proxima Nova"/>
                <a:cs typeface="Proxima Nova"/>
                <a:sym typeface="Proxima Nova"/>
              </a:rPr>
              <a:t>th</a:t>
            </a:r>
            <a:r>
              <a:rPr lang="en" sz="1800">
                <a:latin typeface="Proxima Nova"/>
                <a:ea typeface="Proxima Nova"/>
                <a:cs typeface="Proxima Nova"/>
                <a:sym typeface="Proxima Nova"/>
              </a:rPr>
              <a:t> richness and redshift bin. DES observes number counts as a function of richness and redshift. </a:t>
            </a:r>
            <a:endParaRPr sz="1800">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p:txBody>
      </p:sp>
      <p:sp>
        <p:nvSpPr>
          <p:cNvPr id="255" name="Google Shape;255;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8"/>
          <p:cNvSpPr txBox="1"/>
          <p:nvPr>
            <p:ph type="title"/>
          </p:nvPr>
        </p:nvSpPr>
        <p:spPr>
          <a:xfrm>
            <a:off x="0" y="-111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Data vector to derive cosmology</a:t>
            </a:r>
            <a:endParaRPr b="1"/>
          </a:p>
        </p:txBody>
      </p:sp>
      <p:cxnSp>
        <p:nvCxnSpPr>
          <p:cNvPr id="261" name="Google Shape;261;p38"/>
          <p:cNvCxnSpPr/>
          <p:nvPr/>
        </p:nvCxnSpPr>
        <p:spPr>
          <a:xfrm>
            <a:off x="0" y="432105"/>
            <a:ext cx="5356800" cy="3600"/>
          </a:xfrm>
          <a:prstGeom prst="straightConnector1">
            <a:avLst/>
          </a:prstGeom>
          <a:noFill/>
          <a:ln cap="flat" cmpd="sng" w="76200">
            <a:solidFill>
              <a:schemeClr val="lt2"/>
            </a:solidFill>
            <a:prstDash val="solid"/>
            <a:round/>
            <a:headEnd len="med" w="med" type="none"/>
            <a:tailEnd len="med" w="med" type="none"/>
          </a:ln>
        </p:spPr>
      </p:cxnSp>
      <p:sp>
        <p:nvSpPr>
          <p:cNvPr id="262" name="Google Shape;262;p38"/>
          <p:cNvSpPr txBox="1"/>
          <p:nvPr/>
        </p:nvSpPr>
        <p:spPr>
          <a:xfrm>
            <a:off x="5635775" y="4715375"/>
            <a:ext cx="2048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Source: </a:t>
            </a:r>
            <a:r>
              <a:rPr lang="en" sz="1100">
                <a:solidFill>
                  <a:srgbClr val="0000FF"/>
                </a:solidFill>
                <a:uFill>
                  <a:noFill/>
                </a:uFill>
                <a:latin typeface="Proxima Nova"/>
                <a:ea typeface="Proxima Nova"/>
                <a:cs typeface="Proxima Nova"/>
                <a:sym typeface="Proxima Nova"/>
                <a:hlinkClick r:id="rId3">
                  <a:extLst>
                    <a:ext uri="{A12FA001-AC4F-418D-AE19-62706E023703}">
                      <ahyp:hlinkClr val="tx"/>
                    </a:ext>
                  </a:extLst>
                </a:hlinkClick>
              </a:rPr>
              <a:t>Abbott et al. 2020</a:t>
            </a:r>
            <a:endParaRPr sz="1100">
              <a:solidFill>
                <a:srgbClr val="0000FF"/>
              </a:solidFill>
              <a:latin typeface="Proxima Nova"/>
              <a:ea typeface="Proxima Nova"/>
              <a:cs typeface="Proxima Nova"/>
              <a:sym typeface="Proxima Nova"/>
            </a:endParaRPr>
          </a:p>
        </p:txBody>
      </p:sp>
      <p:pic>
        <p:nvPicPr>
          <p:cNvPr id="263" name="Google Shape;263;p38"/>
          <p:cNvPicPr preferRelativeResize="0"/>
          <p:nvPr/>
        </p:nvPicPr>
        <p:blipFill>
          <a:blip r:embed="rId4">
            <a:alphaModFix/>
          </a:blip>
          <a:stretch>
            <a:fillRect/>
          </a:stretch>
        </p:blipFill>
        <p:spPr>
          <a:xfrm>
            <a:off x="1668150" y="518600"/>
            <a:ext cx="5885974" cy="4280725"/>
          </a:xfrm>
          <a:prstGeom prst="rect">
            <a:avLst/>
          </a:prstGeom>
          <a:noFill/>
          <a:ln>
            <a:noFill/>
          </a:ln>
        </p:spPr>
      </p:pic>
      <p:sp>
        <p:nvSpPr>
          <p:cNvPr id="264" name="Google Shape;264;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9"/>
          <p:cNvSpPr txBox="1"/>
          <p:nvPr>
            <p:ph type="title"/>
          </p:nvPr>
        </p:nvSpPr>
        <p:spPr>
          <a:xfrm>
            <a:off x="0" y="-111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Cluster cosmology results</a:t>
            </a:r>
            <a:endParaRPr b="1"/>
          </a:p>
        </p:txBody>
      </p:sp>
      <p:cxnSp>
        <p:nvCxnSpPr>
          <p:cNvPr id="270" name="Google Shape;270;p39"/>
          <p:cNvCxnSpPr/>
          <p:nvPr/>
        </p:nvCxnSpPr>
        <p:spPr>
          <a:xfrm>
            <a:off x="0" y="432105"/>
            <a:ext cx="4309500" cy="3600"/>
          </a:xfrm>
          <a:prstGeom prst="straightConnector1">
            <a:avLst/>
          </a:prstGeom>
          <a:noFill/>
          <a:ln cap="flat" cmpd="sng" w="76200">
            <a:solidFill>
              <a:schemeClr val="lt2"/>
            </a:solidFill>
            <a:prstDash val="solid"/>
            <a:round/>
            <a:headEnd len="med" w="med" type="none"/>
            <a:tailEnd len="med" w="med" type="none"/>
          </a:ln>
        </p:spPr>
      </p:cxnSp>
      <p:sp>
        <p:nvSpPr>
          <p:cNvPr id="271" name="Google Shape;271;p39"/>
          <p:cNvSpPr txBox="1"/>
          <p:nvPr/>
        </p:nvSpPr>
        <p:spPr>
          <a:xfrm>
            <a:off x="4879687" y="4769240"/>
            <a:ext cx="2048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Source: </a:t>
            </a:r>
            <a:r>
              <a:rPr lang="en" sz="1100">
                <a:solidFill>
                  <a:srgbClr val="0000FF"/>
                </a:solidFill>
                <a:uFill>
                  <a:noFill/>
                </a:uFill>
                <a:latin typeface="Proxima Nova"/>
                <a:ea typeface="Proxima Nova"/>
                <a:cs typeface="Proxima Nova"/>
                <a:sym typeface="Proxima Nova"/>
                <a:hlinkClick r:id="rId3">
                  <a:extLst>
                    <a:ext uri="{A12FA001-AC4F-418D-AE19-62706E023703}">
                      <ahyp:hlinkClr val="tx"/>
                    </a:ext>
                  </a:extLst>
                </a:hlinkClick>
              </a:rPr>
              <a:t>Abbott et al. 2020</a:t>
            </a:r>
            <a:endParaRPr sz="1100">
              <a:solidFill>
                <a:srgbClr val="0000FF"/>
              </a:solidFill>
              <a:latin typeface="Proxima Nova"/>
              <a:ea typeface="Proxima Nova"/>
              <a:cs typeface="Proxima Nova"/>
              <a:sym typeface="Proxima Nova"/>
            </a:endParaRPr>
          </a:p>
        </p:txBody>
      </p:sp>
      <p:pic>
        <p:nvPicPr>
          <p:cNvPr id="272" name="Google Shape;272;p39"/>
          <p:cNvPicPr preferRelativeResize="0"/>
          <p:nvPr/>
        </p:nvPicPr>
        <p:blipFill rotWithShape="1">
          <a:blip r:embed="rId4">
            <a:alphaModFix/>
          </a:blip>
          <a:srcRect b="0" l="2824" r="5457" t="5446"/>
          <a:stretch/>
        </p:blipFill>
        <p:spPr>
          <a:xfrm>
            <a:off x="2449733" y="500874"/>
            <a:ext cx="4244550" cy="4307799"/>
          </a:xfrm>
          <a:prstGeom prst="rect">
            <a:avLst/>
          </a:prstGeom>
          <a:noFill/>
          <a:ln>
            <a:noFill/>
          </a:ln>
        </p:spPr>
      </p:pic>
      <p:sp>
        <p:nvSpPr>
          <p:cNvPr id="273" name="Google Shape;273;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0"/>
          <p:cNvSpPr txBox="1"/>
          <p:nvPr>
            <p:ph type="title"/>
          </p:nvPr>
        </p:nvSpPr>
        <p:spPr>
          <a:xfrm>
            <a:off x="0" y="-111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Projection effects</a:t>
            </a:r>
            <a:endParaRPr b="1"/>
          </a:p>
        </p:txBody>
      </p:sp>
      <p:cxnSp>
        <p:nvCxnSpPr>
          <p:cNvPr id="279" name="Google Shape;279;p40"/>
          <p:cNvCxnSpPr/>
          <p:nvPr/>
        </p:nvCxnSpPr>
        <p:spPr>
          <a:xfrm>
            <a:off x="0" y="432105"/>
            <a:ext cx="2993400" cy="3600"/>
          </a:xfrm>
          <a:prstGeom prst="straightConnector1">
            <a:avLst/>
          </a:prstGeom>
          <a:noFill/>
          <a:ln cap="flat" cmpd="sng" w="76200">
            <a:solidFill>
              <a:schemeClr val="lt2"/>
            </a:solidFill>
            <a:prstDash val="solid"/>
            <a:round/>
            <a:headEnd len="med" w="med" type="none"/>
            <a:tailEnd len="med" w="med" type="none"/>
          </a:ln>
        </p:spPr>
      </p:cxnSp>
      <p:sp>
        <p:nvSpPr>
          <p:cNvPr id="280" name="Google Shape;280;p40"/>
          <p:cNvSpPr txBox="1"/>
          <p:nvPr/>
        </p:nvSpPr>
        <p:spPr>
          <a:xfrm>
            <a:off x="6700500" y="3725800"/>
            <a:ext cx="2048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Source: </a:t>
            </a:r>
            <a:r>
              <a:rPr lang="en" sz="1100">
                <a:solidFill>
                  <a:srgbClr val="0000FF"/>
                </a:solidFill>
                <a:uFill>
                  <a:noFill/>
                </a:uFill>
                <a:latin typeface="Proxima Nova"/>
                <a:ea typeface="Proxima Nova"/>
                <a:cs typeface="Proxima Nova"/>
                <a:sym typeface="Proxima Nova"/>
                <a:hlinkClick r:id="rId3">
                  <a:extLst>
                    <a:ext uri="{A12FA001-AC4F-418D-AE19-62706E023703}">
                      <ahyp:hlinkClr val="tx"/>
                    </a:ext>
                  </a:extLst>
                </a:hlinkClick>
              </a:rPr>
              <a:t>Sunayama et al 2020</a:t>
            </a:r>
            <a:endParaRPr sz="1100">
              <a:solidFill>
                <a:srgbClr val="0000FF"/>
              </a:solidFill>
              <a:latin typeface="Proxima Nova"/>
              <a:ea typeface="Proxima Nova"/>
              <a:cs typeface="Proxima Nova"/>
              <a:sym typeface="Proxima Nova"/>
            </a:endParaRPr>
          </a:p>
        </p:txBody>
      </p:sp>
      <p:pic>
        <p:nvPicPr>
          <p:cNvPr id="281" name="Google Shape;281;p40"/>
          <p:cNvPicPr preferRelativeResize="0"/>
          <p:nvPr/>
        </p:nvPicPr>
        <p:blipFill>
          <a:blip r:embed="rId4">
            <a:alphaModFix/>
          </a:blip>
          <a:stretch>
            <a:fillRect/>
          </a:stretch>
        </p:blipFill>
        <p:spPr>
          <a:xfrm>
            <a:off x="527000" y="905887"/>
            <a:ext cx="1307975" cy="2660376"/>
          </a:xfrm>
          <a:prstGeom prst="rect">
            <a:avLst/>
          </a:prstGeom>
          <a:noFill/>
          <a:ln>
            <a:noFill/>
          </a:ln>
        </p:spPr>
      </p:pic>
      <p:pic>
        <p:nvPicPr>
          <p:cNvPr id="282" name="Google Shape;282;p40"/>
          <p:cNvPicPr preferRelativeResize="0"/>
          <p:nvPr/>
        </p:nvPicPr>
        <p:blipFill rotWithShape="1">
          <a:blip r:embed="rId5">
            <a:alphaModFix/>
          </a:blip>
          <a:srcRect b="0" l="3527" r="4855" t="0"/>
          <a:stretch/>
        </p:blipFill>
        <p:spPr>
          <a:xfrm>
            <a:off x="2761750" y="688350"/>
            <a:ext cx="5986851" cy="3095451"/>
          </a:xfrm>
          <a:prstGeom prst="rect">
            <a:avLst/>
          </a:prstGeom>
          <a:noFill/>
          <a:ln>
            <a:noFill/>
          </a:ln>
        </p:spPr>
      </p:pic>
      <p:sp>
        <p:nvSpPr>
          <p:cNvPr id="283" name="Google Shape;283;p40"/>
          <p:cNvSpPr txBox="1"/>
          <p:nvPr/>
        </p:nvSpPr>
        <p:spPr>
          <a:xfrm>
            <a:off x="778475" y="4179675"/>
            <a:ext cx="7896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It occurs when the optical cluster finder, redMapper, misidentifies galaxies along the line of sight as genuine members of the cluster, leading to an upscatter in the estimated cluster richness.</a:t>
            </a:r>
            <a:endParaRPr>
              <a:latin typeface="Proxima Nova"/>
              <a:ea typeface="Proxima Nova"/>
              <a:cs typeface="Proxima Nova"/>
              <a:sym typeface="Proxima Nova"/>
            </a:endParaRPr>
          </a:p>
        </p:txBody>
      </p:sp>
      <p:sp>
        <p:nvSpPr>
          <p:cNvPr id="284" name="Google Shape;284;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90" name="Google Shape;290;p41"/>
          <p:cNvSpPr txBox="1"/>
          <p:nvPr>
            <p:ph type="title"/>
          </p:nvPr>
        </p:nvSpPr>
        <p:spPr>
          <a:xfrm>
            <a:off x="0" y="-111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Projection effects</a:t>
            </a:r>
            <a:endParaRPr b="1"/>
          </a:p>
        </p:txBody>
      </p:sp>
      <p:cxnSp>
        <p:nvCxnSpPr>
          <p:cNvPr id="291" name="Google Shape;291;p41"/>
          <p:cNvCxnSpPr/>
          <p:nvPr/>
        </p:nvCxnSpPr>
        <p:spPr>
          <a:xfrm>
            <a:off x="0" y="432105"/>
            <a:ext cx="2993400" cy="3600"/>
          </a:xfrm>
          <a:prstGeom prst="straightConnector1">
            <a:avLst/>
          </a:prstGeom>
          <a:noFill/>
          <a:ln cap="flat" cmpd="sng" w="76200">
            <a:solidFill>
              <a:schemeClr val="lt2"/>
            </a:solidFill>
            <a:prstDash val="solid"/>
            <a:round/>
            <a:headEnd len="med" w="med" type="none"/>
            <a:tailEnd len="med" w="med" type="none"/>
          </a:ln>
        </p:spPr>
      </p:cxnSp>
      <p:pic>
        <p:nvPicPr>
          <p:cNvPr id="292" name="Google Shape;292;p41"/>
          <p:cNvPicPr preferRelativeResize="0"/>
          <p:nvPr/>
        </p:nvPicPr>
        <p:blipFill>
          <a:blip r:embed="rId3">
            <a:alphaModFix/>
          </a:blip>
          <a:stretch>
            <a:fillRect/>
          </a:stretch>
        </p:blipFill>
        <p:spPr>
          <a:xfrm>
            <a:off x="1746400" y="461675"/>
            <a:ext cx="5964223" cy="4414199"/>
          </a:xfrm>
          <a:prstGeom prst="rect">
            <a:avLst/>
          </a:prstGeom>
          <a:noFill/>
          <a:ln>
            <a:noFill/>
          </a:ln>
        </p:spPr>
      </p:pic>
      <p:sp>
        <p:nvSpPr>
          <p:cNvPr id="293" name="Google Shape;293;p41"/>
          <p:cNvSpPr txBox="1"/>
          <p:nvPr/>
        </p:nvSpPr>
        <p:spPr>
          <a:xfrm>
            <a:off x="6061000" y="4791337"/>
            <a:ext cx="2307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Source: </a:t>
            </a:r>
            <a:r>
              <a:rPr lang="en" sz="1200">
                <a:solidFill>
                  <a:srgbClr val="0000FF"/>
                </a:solidFill>
                <a:uFill>
                  <a:noFill/>
                </a:uFill>
                <a:latin typeface="Proxima Nova"/>
                <a:ea typeface="Proxima Nova"/>
                <a:cs typeface="Proxima Nova"/>
                <a:sym typeface="Proxima Nova"/>
                <a:hlinkClick r:id="rId4">
                  <a:extLst>
                    <a:ext uri="{A12FA001-AC4F-418D-AE19-62706E023703}">
                      <ahyp:hlinkClr val="tx"/>
                    </a:ext>
                  </a:extLst>
                </a:hlinkClick>
              </a:rPr>
              <a:t>Wu et al, 2022</a:t>
            </a:r>
            <a:endParaRPr sz="1200">
              <a:solidFill>
                <a:srgbClr val="0000FF"/>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2"/>
          <p:cNvSpPr txBox="1"/>
          <p:nvPr>
            <p:ph idx="4294967295" type="title"/>
          </p:nvPr>
        </p:nvSpPr>
        <p:spPr>
          <a:xfrm>
            <a:off x="0" y="548825"/>
            <a:ext cx="4503900" cy="4637100"/>
          </a:xfrm>
          <a:prstGeom prst="rect">
            <a:avLst/>
          </a:prstGeom>
        </p:spPr>
        <p:txBody>
          <a:bodyPr anchorCtr="0" anchor="ctr"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b="1" lang="en" sz="1500">
                <a:solidFill>
                  <a:schemeClr val="accent3"/>
                </a:solidFill>
              </a:rPr>
              <a:t>Projection effects</a:t>
            </a:r>
            <a:r>
              <a:rPr lang="en" sz="1500"/>
              <a:t> - dominant and not well-understood systematic effect that is expected to be a major challenge in the LSST observatory data analysis due to the depth of the survey. </a:t>
            </a:r>
            <a:endParaRPr sz="1500"/>
          </a:p>
          <a:p>
            <a:pPr indent="-323850" lvl="0" marL="457200" rtl="0" algn="l">
              <a:lnSpc>
                <a:spcPct val="115000"/>
              </a:lnSpc>
              <a:spcBef>
                <a:spcPts val="1000"/>
              </a:spcBef>
              <a:spcAft>
                <a:spcPts val="0"/>
              </a:spcAft>
              <a:buSzPts val="1500"/>
              <a:buChar char="❏"/>
            </a:pPr>
            <a:r>
              <a:rPr lang="en" sz="1500"/>
              <a:t>The </a:t>
            </a:r>
            <a:r>
              <a:rPr b="1" lang="en" sz="1500">
                <a:solidFill>
                  <a:schemeClr val="accent3"/>
                </a:solidFill>
              </a:rPr>
              <a:t>source of the discrepancy between DES results and other probes is not clearly known</a:t>
            </a:r>
            <a:r>
              <a:rPr lang="en" sz="1500"/>
              <a:t>. Dropping the lowest richness bin reduces this discrepancy, however, the study opens the possibility that such bias might affect other low-mass objects. There are ongoing studies with alternative methods like using stellar mass as a mass proxy which is richness-independent.</a:t>
            </a:r>
            <a:endParaRPr sz="3300"/>
          </a:p>
        </p:txBody>
      </p:sp>
      <p:sp>
        <p:nvSpPr>
          <p:cNvPr id="299" name="Google Shape;299;p42"/>
          <p:cNvSpPr txBox="1"/>
          <p:nvPr/>
        </p:nvSpPr>
        <p:spPr>
          <a:xfrm>
            <a:off x="0" y="-109150"/>
            <a:ext cx="3271500" cy="6156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1600"/>
              </a:spcAft>
              <a:buNone/>
            </a:pPr>
            <a:r>
              <a:rPr b="1" lang="en" sz="2800">
                <a:solidFill>
                  <a:schemeClr val="dk1"/>
                </a:solidFill>
                <a:latin typeface="Proxima Nova"/>
                <a:ea typeface="Proxima Nova"/>
                <a:cs typeface="Proxima Nova"/>
                <a:sym typeface="Proxima Nova"/>
              </a:rPr>
              <a:t>Gaps</a:t>
            </a:r>
            <a:endParaRPr b="1" sz="2800">
              <a:latin typeface="Proxima Nova"/>
              <a:ea typeface="Proxima Nova"/>
              <a:cs typeface="Proxima Nova"/>
              <a:sym typeface="Proxima Nova"/>
            </a:endParaRPr>
          </a:p>
        </p:txBody>
      </p:sp>
      <p:cxnSp>
        <p:nvCxnSpPr>
          <p:cNvPr id="300" name="Google Shape;300;p42"/>
          <p:cNvCxnSpPr/>
          <p:nvPr/>
        </p:nvCxnSpPr>
        <p:spPr>
          <a:xfrm>
            <a:off x="0" y="470815"/>
            <a:ext cx="1084200" cy="1800"/>
          </a:xfrm>
          <a:prstGeom prst="straightConnector1">
            <a:avLst/>
          </a:prstGeom>
          <a:noFill/>
          <a:ln cap="flat" cmpd="sng" w="76200">
            <a:solidFill>
              <a:schemeClr val="lt2"/>
            </a:solidFill>
            <a:prstDash val="solid"/>
            <a:round/>
            <a:headEnd len="med" w="med" type="none"/>
            <a:tailEnd len="med" w="med" type="none"/>
          </a:ln>
        </p:spPr>
      </p:cxnSp>
      <p:pic>
        <p:nvPicPr>
          <p:cNvPr id="301" name="Google Shape;301;p42"/>
          <p:cNvPicPr preferRelativeResize="0"/>
          <p:nvPr/>
        </p:nvPicPr>
        <p:blipFill>
          <a:blip r:embed="rId3">
            <a:alphaModFix/>
          </a:blip>
          <a:stretch>
            <a:fillRect/>
          </a:stretch>
        </p:blipFill>
        <p:spPr>
          <a:xfrm rot="5400000">
            <a:off x="6526425" y="-27615"/>
            <a:ext cx="1307975" cy="2660376"/>
          </a:xfrm>
          <a:prstGeom prst="rect">
            <a:avLst/>
          </a:prstGeom>
          <a:noFill/>
          <a:ln>
            <a:noFill/>
          </a:ln>
        </p:spPr>
      </p:pic>
      <p:pic>
        <p:nvPicPr>
          <p:cNvPr id="302" name="Google Shape;302;p42"/>
          <p:cNvPicPr preferRelativeResize="0"/>
          <p:nvPr/>
        </p:nvPicPr>
        <p:blipFill rotWithShape="1">
          <a:blip r:embed="rId4">
            <a:alphaModFix/>
          </a:blip>
          <a:srcRect b="0" l="2824" r="5457" t="5446"/>
          <a:stretch/>
        </p:blipFill>
        <p:spPr>
          <a:xfrm>
            <a:off x="5910125" y="2221075"/>
            <a:ext cx="2602951" cy="2641725"/>
          </a:xfrm>
          <a:prstGeom prst="rect">
            <a:avLst/>
          </a:prstGeom>
          <a:noFill/>
          <a:ln>
            <a:noFill/>
          </a:ln>
        </p:spPr>
      </p:pic>
      <p:sp>
        <p:nvSpPr>
          <p:cNvPr id="303" name="Google Shape;303;p42"/>
          <p:cNvSpPr txBox="1"/>
          <p:nvPr>
            <p:ph idx="12" type="sldNum"/>
          </p:nvPr>
        </p:nvSpPr>
        <p:spPr>
          <a:xfrm>
            <a:off x="8642633" y="48336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3"/>
          <p:cNvSpPr txBox="1"/>
          <p:nvPr>
            <p:ph type="title"/>
          </p:nvPr>
        </p:nvSpPr>
        <p:spPr>
          <a:xfrm>
            <a:off x="-11635" y="-6057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Legacy Survey of Space and Time (LSST)</a:t>
            </a:r>
            <a:endParaRPr b="1" sz="2400"/>
          </a:p>
        </p:txBody>
      </p:sp>
      <p:cxnSp>
        <p:nvCxnSpPr>
          <p:cNvPr id="309" name="Google Shape;309;p43"/>
          <p:cNvCxnSpPr/>
          <p:nvPr/>
        </p:nvCxnSpPr>
        <p:spPr>
          <a:xfrm flipH="1" rot="10800000">
            <a:off x="0" y="463434"/>
            <a:ext cx="5773800" cy="7800"/>
          </a:xfrm>
          <a:prstGeom prst="straightConnector1">
            <a:avLst/>
          </a:prstGeom>
          <a:noFill/>
          <a:ln cap="flat" cmpd="sng" w="76200">
            <a:solidFill>
              <a:schemeClr val="lt2"/>
            </a:solidFill>
            <a:prstDash val="solid"/>
            <a:round/>
            <a:headEnd len="med" w="med" type="none"/>
            <a:tailEnd len="med" w="med" type="none"/>
          </a:ln>
        </p:spPr>
      </p:cxnSp>
      <p:pic>
        <p:nvPicPr>
          <p:cNvPr id="310" name="Google Shape;310;p43"/>
          <p:cNvPicPr preferRelativeResize="0"/>
          <p:nvPr/>
        </p:nvPicPr>
        <p:blipFill>
          <a:blip r:embed="rId3">
            <a:alphaModFix/>
          </a:blip>
          <a:stretch>
            <a:fillRect/>
          </a:stretch>
        </p:blipFill>
        <p:spPr>
          <a:xfrm>
            <a:off x="4572002" y="1615176"/>
            <a:ext cx="4572000" cy="3432579"/>
          </a:xfrm>
          <a:prstGeom prst="rect">
            <a:avLst/>
          </a:prstGeom>
          <a:noFill/>
          <a:ln>
            <a:noFill/>
          </a:ln>
        </p:spPr>
      </p:pic>
      <p:sp>
        <p:nvSpPr>
          <p:cNvPr id="311" name="Google Shape;311;p43">
            <a:hlinkClick r:id="rId4"/>
          </p:cNvPr>
          <p:cNvSpPr txBox="1"/>
          <p:nvPr/>
        </p:nvSpPr>
        <p:spPr>
          <a:xfrm>
            <a:off x="6997007" y="4755400"/>
            <a:ext cx="238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lt1"/>
                </a:solidFill>
                <a:latin typeface="Proxima Nova"/>
                <a:ea typeface="Proxima Nova"/>
                <a:cs typeface="Proxima Nova"/>
                <a:sym typeface="Proxima Nova"/>
              </a:rPr>
              <a:t>Source: Vera C. Rubic Observatory</a:t>
            </a:r>
            <a:endParaRPr b="1" sz="1000">
              <a:solidFill>
                <a:schemeClr val="lt1"/>
              </a:solidFill>
              <a:latin typeface="Proxima Nova"/>
              <a:ea typeface="Proxima Nova"/>
              <a:cs typeface="Proxima Nova"/>
              <a:sym typeface="Proxima Nova"/>
            </a:endParaRPr>
          </a:p>
        </p:txBody>
      </p:sp>
      <p:sp>
        <p:nvSpPr>
          <p:cNvPr id="312" name="Google Shape;312;p43"/>
          <p:cNvSpPr txBox="1"/>
          <p:nvPr/>
        </p:nvSpPr>
        <p:spPr>
          <a:xfrm>
            <a:off x="0" y="664525"/>
            <a:ext cx="4572000" cy="406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Proxima Nova"/>
                <a:ea typeface="Proxima Nova"/>
                <a:cs typeface="Proxima Nova"/>
                <a:sym typeface="Proxima Nova"/>
              </a:rPr>
              <a:t>It is a </a:t>
            </a:r>
            <a:r>
              <a:rPr lang="en" sz="1800">
                <a:latin typeface="Proxima Nova"/>
                <a:ea typeface="Proxima Nova"/>
                <a:cs typeface="Proxima Nova"/>
                <a:sym typeface="Proxima Nova"/>
              </a:rPr>
              <a:t>gravitational</a:t>
            </a:r>
            <a:r>
              <a:rPr lang="en" sz="1800">
                <a:latin typeface="Proxima Nova"/>
                <a:ea typeface="Proxima Nova"/>
                <a:cs typeface="Proxima Nova"/>
                <a:sym typeface="Proxima Nova"/>
              </a:rPr>
              <a:t> lensing-based survey that will start its operation in July 2023. It will take place at Vera C. Rubin Observatory and is expected to conduct a synoptic astronomical survey of the southern sky for 10 years.</a:t>
            </a:r>
            <a:endParaRPr sz="1800">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a:p>
            <a:pPr indent="0" lvl="0" marL="0" rtl="0" algn="l">
              <a:spcBef>
                <a:spcPts val="0"/>
              </a:spcBef>
              <a:spcAft>
                <a:spcPts val="0"/>
              </a:spcAft>
              <a:buNone/>
            </a:pPr>
            <a:r>
              <a:rPr lang="en" sz="1800">
                <a:latin typeface="Proxima Nova"/>
                <a:ea typeface="Proxima Nova"/>
                <a:cs typeface="Proxima Nova"/>
                <a:sym typeface="Proxima Nova"/>
              </a:rPr>
              <a:t>Focus areas:</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Nature of dark matter and dark energy</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Exploring the changing sky</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Formation and nature of our Milky Way galaxy</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Creating a directory of the solar system</a:t>
            </a:r>
            <a:endParaRPr sz="1800">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p:txBody>
      </p:sp>
      <p:sp>
        <p:nvSpPr>
          <p:cNvPr id="313" name="Google Shape;313;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6"/>
          <p:cNvSpPr txBox="1"/>
          <p:nvPr>
            <p:ph type="title"/>
          </p:nvPr>
        </p:nvSpPr>
        <p:spPr>
          <a:xfrm>
            <a:off x="0" y="-101950"/>
            <a:ext cx="914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Introduction</a:t>
            </a:r>
            <a:endParaRPr b="1"/>
          </a:p>
        </p:txBody>
      </p:sp>
      <p:pic>
        <p:nvPicPr>
          <p:cNvPr id="113" name="Google Shape;113;p26"/>
          <p:cNvPicPr preferRelativeResize="0"/>
          <p:nvPr/>
        </p:nvPicPr>
        <p:blipFill>
          <a:blip r:embed="rId3">
            <a:alphaModFix/>
          </a:blip>
          <a:stretch>
            <a:fillRect/>
          </a:stretch>
        </p:blipFill>
        <p:spPr>
          <a:xfrm>
            <a:off x="2197524" y="470750"/>
            <a:ext cx="6492375" cy="4672750"/>
          </a:xfrm>
          <a:prstGeom prst="rect">
            <a:avLst/>
          </a:prstGeom>
          <a:noFill/>
          <a:ln>
            <a:noFill/>
          </a:ln>
        </p:spPr>
      </p:pic>
      <p:cxnSp>
        <p:nvCxnSpPr>
          <p:cNvPr id="114" name="Google Shape;114;p26"/>
          <p:cNvCxnSpPr/>
          <p:nvPr/>
        </p:nvCxnSpPr>
        <p:spPr>
          <a:xfrm>
            <a:off x="-7" y="435580"/>
            <a:ext cx="2131500" cy="0"/>
          </a:xfrm>
          <a:prstGeom prst="straightConnector1">
            <a:avLst/>
          </a:prstGeom>
          <a:noFill/>
          <a:ln cap="flat" cmpd="sng" w="76200">
            <a:solidFill>
              <a:schemeClr val="lt2"/>
            </a:solidFill>
            <a:prstDash val="solid"/>
            <a:round/>
            <a:headEnd len="med" w="med" type="none"/>
            <a:tailEnd len="med" w="med" type="none"/>
          </a:ln>
        </p:spPr>
      </p:cxnSp>
      <p:sp>
        <p:nvSpPr>
          <p:cNvPr id="115" name="Google Shape;115;p26"/>
          <p:cNvSpPr txBox="1"/>
          <p:nvPr/>
        </p:nvSpPr>
        <p:spPr>
          <a:xfrm>
            <a:off x="5814743" y="4800595"/>
            <a:ext cx="323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Proxima Nova"/>
                <a:ea typeface="Proxima Nova"/>
                <a:cs typeface="Proxima Nova"/>
                <a:sym typeface="Proxima Nova"/>
              </a:rPr>
              <a:t>Credit: NASA/WMAP Science Team</a:t>
            </a:r>
            <a:endParaRPr>
              <a:solidFill>
                <a:schemeClr val="lt1"/>
              </a:solidFill>
              <a:latin typeface="Proxima Nova"/>
              <a:ea typeface="Proxima Nova"/>
              <a:cs typeface="Proxima Nova"/>
              <a:sym typeface="Proxima Nova"/>
            </a:endParaRPr>
          </a:p>
        </p:txBody>
      </p:sp>
      <p:sp>
        <p:nvSpPr>
          <p:cNvPr id="116" name="Google Shape;116;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4"/>
          <p:cNvSpPr txBox="1"/>
          <p:nvPr>
            <p:ph type="title"/>
          </p:nvPr>
        </p:nvSpPr>
        <p:spPr>
          <a:xfrm>
            <a:off x="-11635" y="-6057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Times New Roman"/>
                <a:ea typeface="Times New Roman"/>
                <a:cs typeface="Times New Roman"/>
                <a:sym typeface="Times New Roman"/>
              </a:rPr>
              <a:t>My ongoing project: Selection bias quantification</a:t>
            </a:r>
            <a:endParaRPr b="1" sz="2400">
              <a:latin typeface="Times New Roman"/>
              <a:ea typeface="Times New Roman"/>
              <a:cs typeface="Times New Roman"/>
              <a:sym typeface="Times New Roman"/>
            </a:endParaRPr>
          </a:p>
        </p:txBody>
      </p:sp>
      <p:cxnSp>
        <p:nvCxnSpPr>
          <p:cNvPr id="319" name="Google Shape;319;p44"/>
          <p:cNvCxnSpPr/>
          <p:nvPr/>
        </p:nvCxnSpPr>
        <p:spPr>
          <a:xfrm flipH="1" rot="10800000">
            <a:off x="0" y="463434"/>
            <a:ext cx="6830100" cy="7800"/>
          </a:xfrm>
          <a:prstGeom prst="straightConnector1">
            <a:avLst/>
          </a:prstGeom>
          <a:noFill/>
          <a:ln cap="flat" cmpd="sng" w="76200">
            <a:solidFill>
              <a:schemeClr val="lt2"/>
            </a:solidFill>
            <a:prstDash val="solid"/>
            <a:round/>
            <a:headEnd len="med" w="med" type="none"/>
            <a:tailEnd len="med" w="med" type="none"/>
          </a:ln>
        </p:spPr>
      </p:cxnSp>
      <p:sp>
        <p:nvSpPr>
          <p:cNvPr id="320" name="Google Shape;320;p44"/>
          <p:cNvSpPr txBox="1"/>
          <p:nvPr>
            <p:ph idx="1" type="body"/>
          </p:nvPr>
        </p:nvSpPr>
        <p:spPr>
          <a:xfrm>
            <a:off x="49813" y="815525"/>
            <a:ext cx="4867800" cy="356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u="sng">
                <a:latin typeface="Times New Roman"/>
                <a:ea typeface="Times New Roman"/>
                <a:cs typeface="Times New Roman"/>
                <a:sym typeface="Times New Roman"/>
              </a:rPr>
              <a:t>Aim</a:t>
            </a:r>
            <a:endParaRPr b="1" u="sng">
              <a:latin typeface="Times New Roman"/>
              <a:ea typeface="Times New Roman"/>
              <a:cs typeface="Times New Roman"/>
              <a:sym typeface="Times New Roman"/>
            </a:endParaRPr>
          </a:p>
          <a:p>
            <a:pPr indent="-342900" lvl="0" marL="457200" rtl="0" algn="l">
              <a:spcBef>
                <a:spcPts val="1600"/>
              </a:spcBef>
              <a:spcAft>
                <a:spcPts val="0"/>
              </a:spcAft>
              <a:buClr>
                <a:schemeClr val="dk1"/>
              </a:buClr>
              <a:buSzPts val="1800"/>
              <a:buFont typeface="Times New Roman"/>
              <a:buAutoNum type="arabicPeriod"/>
            </a:pPr>
            <a:r>
              <a:rPr lang="en">
                <a:solidFill>
                  <a:schemeClr val="dk1"/>
                </a:solidFill>
                <a:latin typeface="Times New Roman"/>
                <a:ea typeface="Times New Roman"/>
                <a:cs typeface="Times New Roman"/>
                <a:sym typeface="Times New Roman"/>
              </a:rPr>
              <a:t>Quantify the optical selection bias in cluster gravitational lensing using CosmoDC2 data </a:t>
            </a:r>
            <a:r>
              <a:rPr lang="en">
                <a:solidFill>
                  <a:schemeClr val="dk1"/>
                </a:solidFill>
                <a:latin typeface="Times New Roman"/>
                <a:ea typeface="Times New Roman"/>
                <a:cs typeface="Times New Roman"/>
                <a:sym typeface="Times New Roman"/>
              </a:rPr>
              <a:t> in preparation for the upcoming LSST observatory data.</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AutoNum type="arabicPeriod"/>
            </a:pPr>
            <a:r>
              <a:rPr lang="en">
                <a:solidFill>
                  <a:schemeClr val="dk1"/>
                </a:solidFill>
                <a:latin typeface="Times New Roman"/>
                <a:ea typeface="Times New Roman"/>
                <a:cs typeface="Times New Roman"/>
                <a:sym typeface="Times New Roman"/>
              </a:rPr>
              <a:t>Compare richness with different mass proxies such as the stellar mass and identify the less biased one.</a:t>
            </a:r>
            <a:endParaRPr>
              <a:solidFill>
                <a:schemeClr val="dk1"/>
              </a:solidFill>
              <a:latin typeface="Times New Roman"/>
              <a:ea typeface="Times New Roman"/>
              <a:cs typeface="Times New Roman"/>
              <a:sym typeface="Times New Roman"/>
            </a:endParaRPr>
          </a:p>
          <a:p>
            <a:pPr indent="-342900" lvl="0" marL="457200" rtl="0" algn="l">
              <a:spcBef>
                <a:spcPts val="0"/>
              </a:spcBef>
              <a:spcAft>
                <a:spcPts val="0"/>
              </a:spcAft>
              <a:buClr>
                <a:schemeClr val="dk1"/>
              </a:buClr>
              <a:buSzPts val="1800"/>
              <a:buFont typeface="Times New Roman"/>
              <a:buAutoNum type="arabicPeriod"/>
            </a:pPr>
            <a:r>
              <a:rPr lang="en">
                <a:solidFill>
                  <a:schemeClr val="dk1"/>
                </a:solidFill>
                <a:latin typeface="Times New Roman"/>
                <a:ea typeface="Times New Roman"/>
                <a:cs typeface="Times New Roman"/>
                <a:sym typeface="Times New Roman"/>
              </a:rPr>
              <a:t>Give more insights into some of the identified challenges.</a:t>
            </a:r>
            <a:endParaRPr>
              <a:solidFill>
                <a:schemeClr val="dk1"/>
              </a:solidFill>
              <a:latin typeface="Times New Roman"/>
              <a:ea typeface="Times New Roman"/>
              <a:cs typeface="Times New Roman"/>
              <a:sym typeface="Times New Roman"/>
            </a:endParaRPr>
          </a:p>
          <a:p>
            <a:pPr indent="0" lvl="0" marL="0" rtl="0" algn="l">
              <a:spcBef>
                <a:spcPts val="1600"/>
              </a:spcBef>
              <a:spcAft>
                <a:spcPts val="1600"/>
              </a:spcAft>
              <a:buNone/>
            </a:pPr>
            <a:r>
              <a:t/>
            </a:r>
            <a:endParaRPr>
              <a:solidFill>
                <a:schemeClr val="dk1"/>
              </a:solidFill>
              <a:latin typeface="Times New Roman"/>
              <a:ea typeface="Times New Roman"/>
              <a:cs typeface="Times New Roman"/>
              <a:sym typeface="Times New Roman"/>
            </a:endParaRPr>
          </a:p>
        </p:txBody>
      </p:sp>
      <p:sp>
        <p:nvSpPr>
          <p:cNvPr id="321" name="Google Shape;321;p44"/>
          <p:cNvSpPr txBox="1"/>
          <p:nvPr/>
        </p:nvSpPr>
        <p:spPr>
          <a:xfrm>
            <a:off x="4843513" y="2123225"/>
            <a:ext cx="4241400" cy="226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800" u="sng">
                <a:solidFill>
                  <a:schemeClr val="accent3"/>
                </a:solidFill>
                <a:latin typeface="Times New Roman"/>
                <a:ea typeface="Times New Roman"/>
                <a:cs typeface="Times New Roman"/>
                <a:sym typeface="Times New Roman"/>
              </a:rPr>
              <a:t>Achieved</a:t>
            </a:r>
            <a:endParaRPr b="1" sz="1800" u="sng">
              <a:solidFill>
                <a:schemeClr val="accent3"/>
              </a:solidFill>
              <a:latin typeface="Times New Roman"/>
              <a:ea typeface="Times New Roman"/>
              <a:cs typeface="Times New Roman"/>
              <a:sym typeface="Times New Roman"/>
            </a:endParaRPr>
          </a:p>
          <a:p>
            <a:pPr indent="-342900" lvl="0" marL="457200" rtl="0" algn="l">
              <a:lnSpc>
                <a:spcPct val="115000"/>
              </a:lnSpc>
              <a:spcBef>
                <a:spcPts val="1600"/>
              </a:spcBef>
              <a:spcAft>
                <a:spcPts val="0"/>
              </a:spcAft>
              <a:buClr>
                <a:schemeClr val="dk1"/>
              </a:buClr>
              <a:buSzPts val="1800"/>
              <a:buFont typeface="Times New Roman"/>
              <a:buAutoNum type="arabicPeriod"/>
            </a:pPr>
            <a:r>
              <a:rPr lang="en" sz="1800">
                <a:solidFill>
                  <a:schemeClr val="dk1"/>
                </a:solidFill>
                <a:latin typeface="Times New Roman"/>
                <a:ea typeface="Times New Roman"/>
                <a:cs typeface="Times New Roman"/>
                <a:sym typeface="Times New Roman"/>
              </a:rPr>
              <a:t>Extract the two cosmoDC2 catalogs</a:t>
            </a:r>
            <a:endParaRPr sz="18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Times New Roman"/>
              <a:buAutoNum type="arabicPeriod"/>
            </a:pPr>
            <a:r>
              <a:rPr lang="en" sz="1800">
                <a:solidFill>
                  <a:schemeClr val="dk1"/>
                </a:solidFill>
                <a:latin typeface="Times New Roman"/>
                <a:ea typeface="Times New Roman"/>
                <a:cs typeface="Times New Roman"/>
                <a:sym typeface="Times New Roman"/>
              </a:rPr>
              <a:t>Match halos with the redMaPPer clusters</a:t>
            </a:r>
            <a:endParaRPr sz="18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Times New Roman"/>
              <a:buAutoNum type="arabicPeriod"/>
            </a:pPr>
            <a:r>
              <a:rPr lang="en" sz="1800">
                <a:solidFill>
                  <a:schemeClr val="dk1"/>
                </a:solidFill>
                <a:latin typeface="Times New Roman"/>
                <a:ea typeface="Times New Roman"/>
                <a:cs typeface="Times New Roman"/>
                <a:sym typeface="Times New Roman"/>
              </a:rPr>
              <a:t>Compute the lensing signal of the halos</a:t>
            </a:r>
            <a:endParaRPr>
              <a:solidFill>
                <a:schemeClr val="dk1"/>
              </a:solidFill>
              <a:latin typeface="Times New Roman"/>
              <a:ea typeface="Times New Roman"/>
              <a:cs typeface="Times New Roman"/>
              <a:sym typeface="Times New Roman"/>
            </a:endParaRPr>
          </a:p>
        </p:txBody>
      </p:sp>
      <p:sp>
        <p:nvSpPr>
          <p:cNvPr id="322" name="Google Shape;322;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5"/>
          <p:cNvSpPr txBox="1"/>
          <p:nvPr>
            <p:ph type="title"/>
          </p:nvPr>
        </p:nvSpPr>
        <p:spPr>
          <a:xfrm>
            <a:off x="-11635" y="-6057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My ongoing project: Selection bias quantification</a:t>
            </a:r>
            <a:endParaRPr b="1" sz="2400"/>
          </a:p>
        </p:txBody>
      </p:sp>
      <p:cxnSp>
        <p:nvCxnSpPr>
          <p:cNvPr id="328" name="Google Shape;328;p45"/>
          <p:cNvCxnSpPr/>
          <p:nvPr/>
        </p:nvCxnSpPr>
        <p:spPr>
          <a:xfrm flipH="1" rot="10800000">
            <a:off x="0" y="463434"/>
            <a:ext cx="6830100" cy="7800"/>
          </a:xfrm>
          <a:prstGeom prst="straightConnector1">
            <a:avLst/>
          </a:prstGeom>
          <a:noFill/>
          <a:ln cap="flat" cmpd="sng" w="76200">
            <a:solidFill>
              <a:schemeClr val="lt2"/>
            </a:solidFill>
            <a:prstDash val="solid"/>
            <a:round/>
            <a:headEnd len="med" w="med" type="none"/>
            <a:tailEnd len="med" w="med" type="none"/>
          </a:ln>
        </p:spPr>
      </p:cxnSp>
      <p:pic>
        <p:nvPicPr>
          <p:cNvPr id="329" name="Google Shape;329;p45"/>
          <p:cNvPicPr preferRelativeResize="0"/>
          <p:nvPr/>
        </p:nvPicPr>
        <p:blipFill>
          <a:blip r:embed="rId3">
            <a:alphaModFix/>
          </a:blip>
          <a:stretch>
            <a:fillRect/>
          </a:stretch>
        </p:blipFill>
        <p:spPr>
          <a:xfrm>
            <a:off x="1870525" y="512125"/>
            <a:ext cx="4855896" cy="4518449"/>
          </a:xfrm>
          <a:prstGeom prst="rect">
            <a:avLst/>
          </a:prstGeom>
          <a:noFill/>
          <a:ln>
            <a:noFill/>
          </a:ln>
        </p:spPr>
      </p:pic>
      <p:sp>
        <p:nvSpPr>
          <p:cNvPr id="330" name="Google Shape;330;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31" name="Google Shape;331;p45"/>
          <p:cNvSpPr txBox="1"/>
          <p:nvPr/>
        </p:nvSpPr>
        <p:spPr>
          <a:xfrm rot="-5400000">
            <a:off x="1112574" y="1270075"/>
            <a:ext cx="19161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Proxima Nova"/>
                <a:ea typeface="Proxima Nova"/>
                <a:cs typeface="Proxima Nova"/>
                <a:sym typeface="Proxima Nova"/>
              </a:rPr>
              <a:t>Observed/Expected</a:t>
            </a:r>
            <a:endParaRPr b="1">
              <a:latin typeface="Proxima Nova"/>
              <a:ea typeface="Proxima Nova"/>
              <a:cs typeface="Proxima Nova"/>
              <a:sym typeface="Proxima Nov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6"/>
          <p:cNvSpPr txBox="1"/>
          <p:nvPr>
            <p:ph type="title"/>
          </p:nvPr>
        </p:nvSpPr>
        <p:spPr>
          <a:xfrm>
            <a:off x="-11635" y="-6057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Conclusion</a:t>
            </a:r>
            <a:endParaRPr b="1" sz="2400"/>
          </a:p>
        </p:txBody>
      </p:sp>
      <p:cxnSp>
        <p:nvCxnSpPr>
          <p:cNvPr id="337" name="Google Shape;337;p46"/>
          <p:cNvCxnSpPr/>
          <p:nvPr/>
        </p:nvCxnSpPr>
        <p:spPr>
          <a:xfrm flipH="1" rot="10800000">
            <a:off x="0" y="426364"/>
            <a:ext cx="1677300" cy="7800"/>
          </a:xfrm>
          <a:prstGeom prst="straightConnector1">
            <a:avLst/>
          </a:prstGeom>
          <a:noFill/>
          <a:ln cap="flat" cmpd="sng" w="76200">
            <a:solidFill>
              <a:schemeClr val="lt2"/>
            </a:solidFill>
            <a:prstDash val="solid"/>
            <a:round/>
            <a:headEnd len="med" w="med" type="none"/>
            <a:tailEnd len="med" w="med" type="none"/>
          </a:ln>
        </p:spPr>
      </p:cxnSp>
      <p:sp>
        <p:nvSpPr>
          <p:cNvPr id="338" name="Google Shape;338;p46"/>
          <p:cNvSpPr txBox="1"/>
          <p:nvPr/>
        </p:nvSpPr>
        <p:spPr>
          <a:xfrm>
            <a:off x="176075" y="648725"/>
            <a:ext cx="87765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Proxima Nova"/>
                <a:ea typeface="Proxima Nova"/>
                <a:cs typeface="Proxima Nova"/>
                <a:sym typeface="Proxima Nova"/>
              </a:rPr>
              <a:t>The derived cosmological parameters from galaxy clusters using recent DES data exhibit discrepancies when compared to other probes. Further probe shows that the derived low </a:t>
            </a:r>
            <a:r>
              <a:rPr lang="en" sz="1800">
                <a:solidFill>
                  <a:schemeClr val="dk1"/>
                </a:solidFill>
                <a:latin typeface="Proxima Nova"/>
                <a:ea typeface="Proxima Nova"/>
                <a:cs typeface="Proxima Nova"/>
                <a:sym typeface="Proxima Nova"/>
              </a:rPr>
              <a:t>Ω</a:t>
            </a:r>
            <a:r>
              <a:rPr baseline="-25000" lang="en" sz="1800">
                <a:solidFill>
                  <a:schemeClr val="dk1"/>
                </a:solidFill>
                <a:latin typeface="Proxima Nova"/>
                <a:ea typeface="Proxima Nova"/>
                <a:cs typeface="Proxima Nova"/>
                <a:sym typeface="Proxima Nova"/>
              </a:rPr>
              <a:t>m</a:t>
            </a:r>
            <a:r>
              <a:rPr lang="en" sz="1800">
                <a:latin typeface="Proxima Nova"/>
                <a:ea typeface="Proxima Nova"/>
                <a:cs typeface="Proxima Nova"/>
                <a:sym typeface="Proxima Nova"/>
              </a:rPr>
              <a:t> is originating from the wrong interpretation of the weak lensing mass. This implies there are systematics yet to be captured by the model. This motivates the need for further observational and simulated-based analysis.</a:t>
            </a:r>
            <a:endParaRPr sz="1800">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a:p>
            <a:pPr indent="0" lvl="0" marL="0" rtl="0" algn="l">
              <a:spcBef>
                <a:spcPts val="0"/>
              </a:spcBef>
              <a:spcAft>
                <a:spcPts val="0"/>
              </a:spcAft>
              <a:buNone/>
            </a:pPr>
            <a:r>
              <a:rPr lang="en" sz="1800">
                <a:latin typeface="Proxima Nova"/>
                <a:ea typeface="Proxima Nova"/>
                <a:cs typeface="Proxima Nova"/>
                <a:sym typeface="Proxima Nova"/>
              </a:rPr>
              <a:t>Projection effect is an active research area expected to be a dominant systematic effect in the LSST observatory data due to the depth of the survey.</a:t>
            </a:r>
            <a:endParaRPr sz="1800">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a:p>
            <a:pPr indent="0" lvl="0" marL="0" rtl="0" algn="l">
              <a:spcBef>
                <a:spcPts val="0"/>
              </a:spcBef>
              <a:spcAft>
                <a:spcPts val="0"/>
              </a:spcAft>
              <a:buNone/>
            </a:pPr>
            <a:r>
              <a:rPr lang="en" sz="1800">
                <a:latin typeface="Proxima Nova"/>
                <a:ea typeface="Proxima Nova"/>
                <a:cs typeface="Proxima Nova"/>
                <a:sym typeface="Proxima Nova"/>
              </a:rPr>
              <a:t>The computing artifact prepared for this synthesis is publicly available on </a:t>
            </a:r>
            <a:r>
              <a:rPr lang="en" sz="1800" u="sng">
                <a:solidFill>
                  <a:srgbClr val="0000FF"/>
                </a:solidFill>
                <a:latin typeface="Proxima Nova"/>
                <a:ea typeface="Proxima Nova"/>
                <a:cs typeface="Proxima Nova"/>
                <a:sym typeface="Proxima Nova"/>
                <a:hlinkClick r:id="rId3">
                  <a:extLst>
                    <a:ext uri="{A12FA001-AC4F-418D-AE19-62706E023703}">
                      <ahyp:hlinkClr val="tx"/>
                    </a:ext>
                  </a:extLst>
                </a:hlinkClick>
              </a:rPr>
              <a:t>GitHub</a:t>
            </a:r>
            <a:endParaRPr sz="1800">
              <a:solidFill>
                <a:srgbClr val="0000FF"/>
              </a:solidFill>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p:txBody>
      </p:sp>
      <p:sp>
        <p:nvSpPr>
          <p:cNvPr id="339" name="Google Shape;339;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3" name="Shape 343"/>
        <p:cNvGrpSpPr/>
        <p:nvPr/>
      </p:nvGrpSpPr>
      <p:grpSpPr>
        <a:xfrm>
          <a:off x="0" y="0"/>
          <a:ext cx="0" cy="0"/>
          <a:chOff x="0" y="0"/>
          <a:chExt cx="0" cy="0"/>
        </a:xfrm>
      </p:grpSpPr>
      <p:sp>
        <p:nvSpPr>
          <p:cNvPr id="344" name="Google Shape;344;p47"/>
          <p:cNvSpPr txBox="1"/>
          <p:nvPr>
            <p:ph type="title"/>
          </p:nvPr>
        </p:nvSpPr>
        <p:spPr>
          <a:xfrm>
            <a:off x="-11635" y="-6057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Observational Systematics</a:t>
            </a:r>
            <a:endParaRPr b="1" sz="2400"/>
          </a:p>
        </p:txBody>
      </p:sp>
      <p:cxnSp>
        <p:nvCxnSpPr>
          <p:cNvPr id="345" name="Google Shape;345;p47"/>
          <p:cNvCxnSpPr/>
          <p:nvPr/>
        </p:nvCxnSpPr>
        <p:spPr>
          <a:xfrm>
            <a:off x="0" y="434164"/>
            <a:ext cx="3799800" cy="1500"/>
          </a:xfrm>
          <a:prstGeom prst="straightConnector1">
            <a:avLst/>
          </a:prstGeom>
          <a:noFill/>
          <a:ln cap="flat" cmpd="sng" w="76200">
            <a:solidFill>
              <a:schemeClr val="lt2"/>
            </a:solidFill>
            <a:prstDash val="solid"/>
            <a:round/>
            <a:headEnd len="med" w="med" type="none"/>
            <a:tailEnd len="med" w="med" type="none"/>
          </a:ln>
        </p:spPr>
      </p:cxnSp>
      <p:sp>
        <p:nvSpPr>
          <p:cNvPr id="346" name="Google Shape;346;p47"/>
          <p:cNvSpPr txBox="1"/>
          <p:nvPr/>
        </p:nvSpPr>
        <p:spPr>
          <a:xfrm>
            <a:off x="176075" y="648725"/>
            <a:ext cx="87765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Proxima Nova"/>
                <a:ea typeface="Proxima Nova"/>
                <a:cs typeface="Proxima Nova"/>
                <a:sym typeface="Proxima Nova"/>
              </a:rPr>
              <a:t>The derived cosmological parameters from the observational data include observational systematics. It is, therefore, necessary to reconcile the observational and simulation-based analysis to tightly calibrate the cosmological measurements.</a:t>
            </a:r>
            <a:endParaRPr sz="1800">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a:p>
            <a:pPr indent="0" lvl="0" marL="0" rtl="0" algn="l">
              <a:spcBef>
                <a:spcPts val="0"/>
              </a:spcBef>
              <a:spcAft>
                <a:spcPts val="0"/>
              </a:spcAft>
              <a:buNone/>
            </a:pPr>
            <a:r>
              <a:rPr lang="en" sz="1800">
                <a:latin typeface="Proxima Nova"/>
                <a:ea typeface="Proxima Nova"/>
                <a:cs typeface="Proxima Nova"/>
                <a:sym typeface="Proxima Nova"/>
              </a:rPr>
              <a:t>In this study we focused on the following systematics:</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Projection effects</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Shear and photometric redshift systematics</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Cluster member dilution</a:t>
            </a:r>
            <a:endParaRPr sz="1800">
              <a:latin typeface="Proxima Nova"/>
              <a:ea typeface="Proxima Nova"/>
              <a:cs typeface="Proxima Nova"/>
              <a:sym typeface="Proxima Nova"/>
            </a:endParaRPr>
          </a:p>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Cluster miscentering</a:t>
            </a:r>
            <a:endParaRPr sz="1800">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p:txBody>
      </p:sp>
      <p:sp>
        <p:nvSpPr>
          <p:cNvPr id="347" name="Google Shape;347;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1" name="Shape 351"/>
        <p:cNvGrpSpPr/>
        <p:nvPr/>
      </p:nvGrpSpPr>
      <p:grpSpPr>
        <a:xfrm>
          <a:off x="0" y="0"/>
          <a:ext cx="0" cy="0"/>
          <a:chOff x="0" y="0"/>
          <a:chExt cx="0" cy="0"/>
        </a:xfrm>
      </p:grpSpPr>
      <p:sp>
        <p:nvSpPr>
          <p:cNvPr id="352" name="Google Shape;352;p48"/>
          <p:cNvSpPr txBox="1"/>
          <p:nvPr>
            <p:ph type="title"/>
          </p:nvPr>
        </p:nvSpPr>
        <p:spPr>
          <a:xfrm>
            <a:off x="-11635" y="-6057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Observational Systematics</a:t>
            </a:r>
            <a:endParaRPr b="1" sz="2400"/>
          </a:p>
        </p:txBody>
      </p:sp>
      <p:cxnSp>
        <p:nvCxnSpPr>
          <p:cNvPr id="353" name="Google Shape;353;p48"/>
          <p:cNvCxnSpPr/>
          <p:nvPr/>
        </p:nvCxnSpPr>
        <p:spPr>
          <a:xfrm>
            <a:off x="0" y="434164"/>
            <a:ext cx="3799800" cy="1500"/>
          </a:xfrm>
          <a:prstGeom prst="straightConnector1">
            <a:avLst/>
          </a:prstGeom>
          <a:noFill/>
          <a:ln cap="flat" cmpd="sng" w="76200">
            <a:solidFill>
              <a:schemeClr val="lt2"/>
            </a:solidFill>
            <a:prstDash val="solid"/>
            <a:round/>
            <a:headEnd len="med" w="med" type="none"/>
            <a:tailEnd len="med" w="med" type="none"/>
          </a:ln>
        </p:spPr>
      </p:cxnSp>
      <p:sp>
        <p:nvSpPr>
          <p:cNvPr id="354" name="Google Shape;354;p48"/>
          <p:cNvSpPr txBox="1"/>
          <p:nvPr/>
        </p:nvSpPr>
        <p:spPr>
          <a:xfrm>
            <a:off x="176075" y="648725"/>
            <a:ext cx="8776500" cy="336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accent3"/>
                </a:solidFill>
                <a:latin typeface="Proxima Nova"/>
                <a:ea typeface="Proxima Nova"/>
                <a:cs typeface="Proxima Nova"/>
                <a:sym typeface="Proxima Nova"/>
              </a:rPr>
              <a:t>Shear and photometric redshift systematics</a:t>
            </a:r>
            <a:endParaRPr b="1" sz="1800">
              <a:solidFill>
                <a:schemeClr val="accent3"/>
              </a:solidFill>
              <a:latin typeface="Proxima Nova"/>
              <a:ea typeface="Proxima Nova"/>
              <a:cs typeface="Proxima Nova"/>
              <a:sym typeface="Proxima Nova"/>
            </a:endParaRPr>
          </a:p>
          <a:p>
            <a:pPr indent="0" lvl="0" marL="0" rtl="0" algn="l">
              <a:spcBef>
                <a:spcPts val="1000"/>
              </a:spcBef>
              <a:spcAft>
                <a:spcPts val="0"/>
              </a:spcAft>
              <a:buNone/>
            </a:pPr>
            <a:r>
              <a:rPr lang="en" sz="1800">
                <a:solidFill>
                  <a:schemeClr val="dk1"/>
                </a:solidFill>
                <a:latin typeface="Proxima Nova"/>
                <a:ea typeface="Proxima Nova"/>
                <a:cs typeface="Proxima Nova"/>
                <a:sym typeface="Proxima Nova"/>
              </a:rPr>
              <a:t>Galaxy shear is estimated from the observed galaxy images which are affected by several factors;</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a:p>
            <a:pPr indent="-342900" lvl="0" marL="457200" rtl="0" algn="l">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Point Spread Function</a:t>
            </a:r>
            <a:endParaRPr sz="1800">
              <a:solidFill>
                <a:schemeClr val="dk1"/>
              </a:solidFill>
              <a:latin typeface="Proxima Nova"/>
              <a:ea typeface="Proxima Nova"/>
              <a:cs typeface="Proxima Nova"/>
              <a:sym typeface="Proxima Nova"/>
            </a:endParaRPr>
          </a:p>
          <a:p>
            <a:pPr indent="-342900" lvl="0" marL="457200" rtl="0" algn="l">
              <a:spcBef>
                <a:spcPts val="0"/>
              </a:spcBef>
              <a:spcAft>
                <a:spcPts val="0"/>
              </a:spcAft>
              <a:buClr>
                <a:schemeClr val="dk1"/>
              </a:buClr>
              <a:buSzPts val="1800"/>
              <a:buFont typeface="Proxima Nova"/>
              <a:buChar char="●"/>
            </a:pPr>
            <a:r>
              <a:rPr lang="en" sz="1800">
                <a:solidFill>
                  <a:schemeClr val="dk1"/>
                </a:solidFill>
                <a:latin typeface="Proxima Nova"/>
                <a:ea typeface="Proxima Nova"/>
                <a:cs typeface="Proxima Nova"/>
                <a:sym typeface="Proxima Nova"/>
              </a:rPr>
              <a:t>Noise bias such as Galaxy blending due to poor resolution</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rPr lang="en" sz="1800">
                <a:solidFill>
                  <a:schemeClr val="dk1"/>
                </a:solidFill>
                <a:latin typeface="Proxima Nova"/>
                <a:ea typeface="Proxima Nova"/>
                <a:cs typeface="Proxima Nova"/>
                <a:sym typeface="Proxima Nova"/>
              </a:rPr>
              <a:t>Distance to the cosmological objects is not known but rather estimated using photometric redshift. Photometric redshift is also estimated from the galaxy flux.</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p:txBody>
      </p:sp>
      <p:sp>
        <p:nvSpPr>
          <p:cNvPr id="355" name="Google Shape;355;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9" name="Shape 359"/>
        <p:cNvGrpSpPr/>
        <p:nvPr/>
      </p:nvGrpSpPr>
      <p:grpSpPr>
        <a:xfrm>
          <a:off x="0" y="0"/>
          <a:ext cx="0" cy="0"/>
          <a:chOff x="0" y="0"/>
          <a:chExt cx="0" cy="0"/>
        </a:xfrm>
      </p:grpSpPr>
      <p:sp>
        <p:nvSpPr>
          <p:cNvPr id="360" name="Google Shape;360;p49"/>
          <p:cNvSpPr txBox="1"/>
          <p:nvPr>
            <p:ph type="title"/>
          </p:nvPr>
        </p:nvSpPr>
        <p:spPr>
          <a:xfrm>
            <a:off x="-11635" y="-60572"/>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Observational Systematics</a:t>
            </a:r>
            <a:endParaRPr b="1" sz="2400"/>
          </a:p>
        </p:txBody>
      </p:sp>
      <p:cxnSp>
        <p:nvCxnSpPr>
          <p:cNvPr id="361" name="Google Shape;361;p49"/>
          <p:cNvCxnSpPr/>
          <p:nvPr/>
        </p:nvCxnSpPr>
        <p:spPr>
          <a:xfrm>
            <a:off x="0" y="434164"/>
            <a:ext cx="3799800" cy="1500"/>
          </a:xfrm>
          <a:prstGeom prst="straightConnector1">
            <a:avLst/>
          </a:prstGeom>
          <a:noFill/>
          <a:ln cap="flat" cmpd="sng" w="76200">
            <a:solidFill>
              <a:schemeClr val="lt2"/>
            </a:solidFill>
            <a:prstDash val="solid"/>
            <a:round/>
            <a:headEnd len="med" w="med" type="none"/>
            <a:tailEnd len="med" w="med" type="none"/>
          </a:ln>
        </p:spPr>
      </p:cxnSp>
      <p:sp>
        <p:nvSpPr>
          <p:cNvPr id="362" name="Google Shape;362;p49"/>
          <p:cNvSpPr txBox="1"/>
          <p:nvPr/>
        </p:nvSpPr>
        <p:spPr>
          <a:xfrm>
            <a:off x="176075" y="648725"/>
            <a:ext cx="8776500" cy="376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accent3"/>
                </a:solidFill>
                <a:latin typeface="Proxima Nova"/>
                <a:ea typeface="Proxima Nova"/>
                <a:cs typeface="Proxima Nova"/>
                <a:sym typeface="Proxima Nova"/>
              </a:rPr>
              <a:t>Cluster member dilution</a:t>
            </a:r>
            <a:endParaRPr b="1" sz="1800">
              <a:solidFill>
                <a:schemeClr val="accent3"/>
              </a:solidFill>
              <a:latin typeface="Proxima Nova"/>
              <a:ea typeface="Proxima Nova"/>
              <a:cs typeface="Proxima Nova"/>
              <a:sym typeface="Proxima Nova"/>
            </a:endParaRPr>
          </a:p>
          <a:p>
            <a:pPr indent="0" lvl="0" marL="0" rtl="0" algn="l">
              <a:spcBef>
                <a:spcPts val="1000"/>
              </a:spcBef>
              <a:spcAft>
                <a:spcPts val="0"/>
              </a:spcAft>
              <a:buNone/>
            </a:pPr>
            <a:r>
              <a:rPr lang="en" sz="1800">
                <a:solidFill>
                  <a:schemeClr val="dk1"/>
                </a:solidFill>
                <a:latin typeface="Proxima Nova"/>
                <a:ea typeface="Proxima Nova"/>
                <a:cs typeface="Proxima Nova"/>
                <a:sym typeface="Proxima Nova"/>
              </a:rPr>
              <a:t>Foreground galaxies can be included in the source galaxies. They have a 0 WL signal; therefore leading to an underestimation of the weak lensing signal. This result in an underestimation of the weak lensing mass.</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b="1" sz="1800">
              <a:solidFill>
                <a:schemeClr val="accent3"/>
              </a:solidFill>
              <a:latin typeface="Proxima Nova"/>
              <a:ea typeface="Proxima Nova"/>
              <a:cs typeface="Proxima Nova"/>
              <a:sym typeface="Proxima Nova"/>
            </a:endParaRPr>
          </a:p>
          <a:p>
            <a:pPr indent="0" lvl="0" marL="0" rtl="0" algn="l">
              <a:spcBef>
                <a:spcPts val="0"/>
              </a:spcBef>
              <a:spcAft>
                <a:spcPts val="0"/>
              </a:spcAft>
              <a:buNone/>
            </a:pPr>
            <a:r>
              <a:rPr b="1" lang="en" sz="1800">
                <a:solidFill>
                  <a:schemeClr val="accent3"/>
                </a:solidFill>
                <a:latin typeface="Proxima Nova"/>
                <a:ea typeface="Proxima Nova"/>
                <a:cs typeface="Proxima Nova"/>
                <a:sym typeface="Proxima Nova"/>
              </a:rPr>
              <a:t>Cluster miscentering</a:t>
            </a:r>
            <a:endParaRPr b="1" sz="1800">
              <a:solidFill>
                <a:schemeClr val="accent3"/>
              </a:solidFill>
              <a:latin typeface="Proxima Nova"/>
              <a:ea typeface="Proxima Nova"/>
              <a:cs typeface="Proxima Nova"/>
              <a:sym typeface="Proxima Nova"/>
            </a:endParaRPr>
          </a:p>
          <a:p>
            <a:pPr indent="0" lvl="0" marL="0" rtl="0" algn="l">
              <a:spcBef>
                <a:spcPts val="1000"/>
              </a:spcBef>
              <a:spcAft>
                <a:spcPts val="0"/>
              </a:spcAft>
              <a:buNone/>
            </a:pPr>
            <a:r>
              <a:rPr lang="en" sz="1800">
                <a:solidFill>
                  <a:schemeClr val="dk1"/>
                </a:solidFill>
                <a:latin typeface="Proxima Nova"/>
                <a:ea typeface="Proxima Nova"/>
                <a:cs typeface="Proxima Nova"/>
                <a:sym typeface="Proxima Nova"/>
              </a:rPr>
              <a:t>Miscentering of clusters refers to when the sky location of cluster centers gets misidentified. It leads to discrepancies between the true and observed underlying matter distribution. Weak lensing surveys lead to underestimating the lensing signal and galaxy number density, biasing the cluster mass estimation. </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latin typeface="Proxima Nova"/>
              <a:ea typeface="Proxima Nova"/>
              <a:cs typeface="Proxima Nova"/>
              <a:sym typeface="Proxima Nova"/>
            </a:endParaRPr>
          </a:p>
        </p:txBody>
      </p:sp>
      <p:sp>
        <p:nvSpPr>
          <p:cNvPr id="363" name="Google Shape;363;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67" name="Shape 367"/>
        <p:cNvGrpSpPr/>
        <p:nvPr/>
      </p:nvGrpSpPr>
      <p:grpSpPr>
        <a:xfrm>
          <a:off x="0" y="0"/>
          <a:ext cx="0" cy="0"/>
          <a:chOff x="0" y="0"/>
          <a:chExt cx="0" cy="0"/>
        </a:xfrm>
      </p:grpSpPr>
      <p:pic>
        <p:nvPicPr>
          <p:cNvPr id="368" name="Google Shape;368;p50"/>
          <p:cNvPicPr preferRelativeResize="0"/>
          <p:nvPr/>
        </p:nvPicPr>
        <p:blipFill>
          <a:blip r:embed="rId3">
            <a:alphaModFix/>
          </a:blip>
          <a:stretch>
            <a:fillRect/>
          </a:stretch>
        </p:blipFill>
        <p:spPr>
          <a:xfrm>
            <a:off x="152400" y="152400"/>
            <a:ext cx="8649630" cy="4838700"/>
          </a:xfrm>
          <a:prstGeom prst="rect">
            <a:avLst/>
          </a:prstGeom>
          <a:noFill/>
          <a:ln>
            <a:noFill/>
          </a:ln>
        </p:spPr>
      </p:pic>
      <p:sp>
        <p:nvSpPr>
          <p:cNvPr id="369" name="Google Shape;369;p50"/>
          <p:cNvSpPr txBox="1"/>
          <p:nvPr/>
        </p:nvSpPr>
        <p:spPr>
          <a:xfrm>
            <a:off x="668350" y="400200"/>
            <a:ext cx="212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HMF from Theory</a:t>
            </a:r>
            <a:endParaRPr>
              <a:latin typeface="Proxima Nova"/>
              <a:ea typeface="Proxima Nova"/>
              <a:cs typeface="Proxima Nova"/>
              <a:sym typeface="Proxima Nova"/>
            </a:endParaRPr>
          </a:p>
        </p:txBody>
      </p:sp>
      <p:sp>
        <p:nvSpPr>
          <p:cNvPr id="370" name="Google Shape;370;p50"/>
          <p:cNvSpPr txBox="1"/>
          <p:nvPr/>
        </p:nvSpPr>
        <p:spPr>
          <a:xfrm>
            <a:off x="5429925" y="0"/>
            <a:ext cx="331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Richness-mass relation</a:t>
            </a:r>
            <a:endParaRPr>
              <a:latin typeface="Proxima Nova"/>
              <a:ea typeface="Proxima Nova"/>
              <a:cs typeface="Proxima Nova"/>
              <a:sym typeface="Proxima Nova"/>
            </a:endParaRPr>
          </a:p>
        </p:txBody>
      </p:sp>
      <p:sp>
        <p:nvSpPr>
          <p:cNvPr id="371" name="Google Shape;371;p50"/>
          <p:cNvSpPr txBox="1"/>
          <p:nvPr/>
        </p:nvSpPr>
        <p:spPr>
          <a:xfrm>
            <a:off x="2530050" y="3005475"/>
            <a:ext cx="331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Observed</a:t>
            </a:r>
            <a:r>
              <a:rPr lang="en">
                <a:latin typeface="Proxima Nova"/>
                <a:ea typeface="Proxima Nova"/>
                <a:cs typeface="Proxima Nova"/>
                <a:sym typeface="Proxima Nova"/>
              </a:rPr>
              <a:t> abundance vs. richness</a:t>
            </a:r>
            <a:endParaRPr>
              <a:latin typeface="Proxima Nova"/>
              <a:ea typeface="Proxima Nova"/>
              <a:cs typeface="Proxima Nova"/>
              <a:sym typeface="Proxima Nova"/>
            </a:endParaRPr>
          </a:p>
        </p:txBody>
      </p:sp>
      <p:sp>
        <p:nvSpPr>
          <p:cNvPr id="372" name="Google Shape;372;p50"/>
          <p:cNvSpPr txBox="1"/>
          <p:nvPr/>
        </p:nvSpPr>
        <p:spPr>
          <a:xfrm>
            <a:off x="5265625" y="4590900"/>
            <a:ext cx="119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Richness</a:t>
            </a:r>
            <a:endParaRPr>
              <a:latin typeface="Proxima Nova"/>
              <a:ea typeface="Proxima Nova"/>
              <a:cs typeface="Proxima Nova"/>
              <a:sym typeface="Proxima Nova"/>
            </a:endParaRPr>
          </a:p>
        </p:txBody>
      </p:sp>
      <p:sp>
        <p:nvSpPr>
          <p:cNvPr id="373" name="Google Shape;373;p50"/>
          <p:cNvSpPr txBox="1"/>
          <p:nvPr/>
        </p:nvSpPr>
        <p:spPr>
          <a:xfrm>
            <a:off x="4814000" y="1639600"/>
            <a:ext cx="119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Richness</a:t>
            </a:r>
            <a:endParaRPr>
              <a:latin typeface="Proxima Nova"/>
              <a:ea typeface="Proxima Nova"/>
              <a:cs typeface="Proxima Nova"/>
              <a:sym typeface="Proxima Nova"/>
            </a:endParaRPr>
          </a:p>
        </p:txBody>
      </p:sp>
      <p:sp>
        <p:nvSpPr>
          <p:cNvPr id="374" name="Google Shape;374;p50"/>
          <p:cNvSpPr txBox="1"/>
          <p:nvPr/>
        </p:nvSpPr>
        <p:spPr>
          <a:xfrm>
            <a:off x="2421750" y="3906100"/>
            <a:ext cx="119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Abundance</a:t>
            </a:r>
            <a:endParaRPr>
              <a:latin typeface="Proxima Nova"/>
              <a:ea typeface="Proxima Nova"/>
              <a:cs typeface="Proxima Nova"/>
              <a:sym typeface="Proxima Nova"/>
            </a:endParaRPr>
          </a:p>
        </p:txBody>
      </p:sp>
      <p:sp>
        <p:nvSpPr>
          <p:cNvPr id="375" name="Google Shape;375;p50"/>
          <p:cNvSpPr txBox="1"/>
          <p:nvPr/>
        </p:nvSpPr>
        <p:spPr>
          <a:xfrm>
            <a:off x="87350" y="1520275"/>
            <a:ext cx="119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Abundance</a:t>
            </a:r>
            <a:endParaRPr>
              <a:latin typeface="Proxima Nova"/>
              <a:ea typeface="Proxima Nova"/>
              <a:cs typeface="Proxima Nova"/>
              <a:sym typeface="Proxima Nova"/>
            </a:endParaRPr>
          </a:p>
        </p:txBody>
      </p:sp>
      <p:sp>
        <p:nvSpPr>
          <p:cNvPr id="376" name="Google Shape;376;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7"/>
          <p:cNvPicPr preferRelativeResize="0"/>
          <p:nvPr/>
        </p:nvPicPr>
        <p:blipFill rotWithShape="1">
          <a:blip r:embed="rId3">
            <a:alphaModFix/>
          </a:blip>
          <a:srcRect b="15427" l="23057" r="7115" t="14224"/>
          <a:stretch/>
        </p:blipFill>
        <p:spPr>
          <a:xfrm>
            <a:off x="2170775" y="494400"/>
            <a:ext cx="5391550" cy="4304400"/>
          </a:xfrm>
          <a:prstGeom prst="rect">
            <a:avLst/>
          </a:prstGeom>
          <a:noFill/>
          <a:ln>
            <a:noFill/>
          </a:ln>
        </p:spPr>
      </p:pic>
      <p:sp>
        <p:nvSpPr>
          <p:cNvPr id="122" name="Google Shape;122;p27"/>
          <p:cNvSpPr txBox="1"/>
          <p:nvPr/>
        </p:nvSpPr>
        <p:spPr>
          <a:xfrm>
            <a:off x="3444310" y="1457993"/>
            <a:ext cx="190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rPr>
              <a:t>Dark Energy (68%)</a:t>
            </a:r>
            <a:endParaRPr>
              <a:solidFill>
                <a:srgbClr val="FFFFFF"/>
              </a:solidFill>
            </a:endParaRPr>
          </a:p>
        </p:txBody>
      </p:sp>
      <p:sp>
        <p:nvSpPr>
          <p:cNvPr id="123" name="Google Shape;123;p27"/>
          <p:cNvSpPr txBox="1"/>
          <p:nvPr/>
        </p:nvSpPr>
        <p:spPr>
          <a:xfrm>
            <a:off x="6188801" y="2498584"/>
            <a:ext cx="1160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Ordinary </a:t>
            </a:r>
            <a:endParaRPr/>
          </a:p>
          <a:p>
            <a:pPr indent="0" lvl="0" marL="0" rtl="0" algn="l">
              <a:spcBef>
                <a:spcPts val="0"/>
              </a:spcBef>
              <a:spcAft>
                <a:spcPts val="0"/>
              </a:spcAft>
              <a:buNone/>
            </a:pPr>
            <a:r>
              <a:rPr lang="en"/>
              <a:t>Matter (5%)</a:t>
            </a:r>
            <a:endParaRPr/>
          </a:p>
        </p:txBody>
      </p:sp>
      <p:sp>
        <p:nvSpPr>
          <p:cNvPr id="124" name="Google Shape;124;p27"/>
          <p:cNvSpPr txBox="1"/>
          <p:nvPr/>
        </p:nvSpPr>
        <p:spPr>
          <a:xfrm>
            <a:off x="4055605" y="3160531"/>
            <a:ext cx="190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rPr>
              <a:t>Dark Matter (27%)</a:t>
            </a:r>
            <a:endParaRPr>
              <a:solidFill>
                <a:srgbClr val="FFFFFF"/>
              </a:solidFill>
            </a:endParaRPr>
          </a:p>
        </p:txBody>
      </p:sp>
      <p:sp>
        <p:nvSpPr>
          <p:cNvPr id="125" name="Google Shape;125;p27"/>
          <p:cNvSpPr txBox="1"/>
          <p:nvPr/>
        </p:nvSpPr>
        <p:spPr>
          <a:xfrm>
            <a:off x="5525597" y="4168696"/>
            <a:ext cx="116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Today</a:t>
            </a:r>
            <a:endParaRPr b="1"/>
          </a:p>
        </p:txBody>
      </p:sp>
      <p:sp>
        <p:nvSpPr>
          <p:cNvPr id="126" name="Google Shape;126;p27"/>
          <p:cNvSpPr txBox="1"/>
          <p:nvPr>
            <p:ph type="title"/>
          </p:nvPr>
        </p:nvSpPr>
        <p:spPr>
          <a:xfrm>
            <a:off x="0" y="-101950"/>
            <a:ext cx="914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Introduction</a:t>
            </a:r>
            <a:endParaRPr b="1"/>
          </a:p>
        </p:txBody>
      </p:sp>
      <p:cxnSp>
        <p:nvCxnSpPr>
          <p:cNvPr id="127" name="Google Shape;127;p27"/>
          <p:cNvCxnSpPr/>
          <p:nvPr/>
        </p:nvCxnSpPr>
        <p:spPr>
          <a:xfrm>
            <a:off x="-7216" y="437639"/>
            <a:ext cx="2178000" cy="0"/>
          </a:xfrm>
          <a:prstGeom prst="straightConnector1">
            <a:avLst/>
          </a:prstGeom>
          <a:noFill/>
          <a:ln cap="flat" cmpd="sng" w="76200">
            <a:solidFill>
              <a:schemeClr val="lt2"/>
            </a:solidFill>
            <a:prstDash val="solid"/>
            <a:round/>
            <a:headEnd len="med" w="med" type="none"/>
            <a:tailEnd len="med" w="med" type="none"/>
          </a:ln>
        </p:spPr>
      </p:cxnSp>
      <p:sp>
        <p:nvSpPr>
          <p:cNvPr id="128" name="Google Shape;128;p27"/>
          <p:cNvSpPr txBox="1"/>
          <p:nvPr>
            <p:ph type="title"/>
          </p:nvPr>
        </p:nvSpPr>
        <p:spPr>
          <a:xfrm>
            <a:off x="0" y="-101950"/>
            <a:ext cx="914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Introduction</a:t>
            </a:r>
            <a:endParaRPr b="1"/>
          </a:p>
        </p:txBody>
      </p:sp>
      <p:cxnSp>
        <p:nvCxnSpPr>
          <p:cNvPr id="129" name="Google Shape;129;p27"/>
          <p:cNvCxnSpPr/>
          <p:nvPr/>
        </p:nvCxnSpPr>
        <p:spPr>
          <a:xfrm>
            <a:off x="-7" y="435580"/>
            <a:ext cx="2131500" cy="0"/>
          </a:xfrm>
          <a:prstGeom prst="straightConnector1">
            <a:avLst/>
          </a:prstGeom>
          <a:noFill/>
          <a:ln cap="flat" cmpd="sng" w="76200">
            <a:solidFill>
              <a:schemeClr val="lt2"/>
            </a:solidFill>
            <a:prstDash val="solid"/>
            <a:round/>
            <a:headEnd len="med" w="med" type="none"/>
            <a:tailEnd len="med" w="med" type="none"/>
          </a:ln>
        </p:spPr>
      </p:cxnSp>
      <p:sp>
        <p:nvSpPr>
          <p:cNvPr id="130" name="Google Shape;130;p27"/>
          <p:cNvSpPr txBox="1"/>
          <p:nvPr/>
        </p:nvSpPr>
        <p:spPr>
          <a:xfrm>
            <a:off x="5353511" y="4735718"/>
            <a:ext cx="226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uFill>
                  <a:noFill/>
                </a:uFill>
                <a:latin typeface="Proxima Nova"/>
                <a:ea typeface="Proxima Nova"/>
                <a:cs typeface="Proxima Nova"/>
                <a:sym typeface="Proxima Nova"/>
                <a:hlinkClick r:id="rId4">
                  <a:extLst>
                    <a:ext uri="{A12FA001-AC4F-418D-AE19-62706E023703}">
                      <ahyp:hlinkClr val="tx"/>
                    </a:ext>
                  </a:extLst>
                </a:hlinkClick>
              </a:rPr>
              <a:t>Planck Collaboration 2014</a:t>
            </a:r>
            <a:endParaRPr>
              <a:solidFill>
                <a:schemeClr val="dk1"/>
              </a:solidFill>
              <a:latin typeface="Proxima Nova"/>
              <a:ea typeface="Proxima Nova"/>
              <a:cs typeface="Proxima Nova"/>
              <a:sym typeface="Proxima Nova"/>
            </a:endParaRPr>
          </a:p>
        </p:txBody>
      </p:sp>
      <p:sp>
        <p:nvSpPr>
          <p:cNvPr id="131" name="Google Shape;131;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8"/>
          <p:cNvPicPr preferRelativeResize="0"/>
          <p:nvPr/>
        </p:nvPicPr>
        <p:blipFill>
          <a:blip r:embed="rId3">
            <a:alphaModFix/>
          </a:blip>
          <a:stretch>
            <a:fillRect/>
          </a:stretch>
        </p:blipFill>
        <p:spPr>
          <a:xfrm>
            <a:off x="4198350" y="437650"/>
            <a:ext cx="4564438" cy="4225576"/>
          </a:xfrm>
          <a:prstGeom prst="rect">
            <a:avLst/>
          </a:prstGeom>
          <a:noFill/>
          <a:ln>
            <a:noFill/>
          </a:ln>
        </p:spPr>
      </p:pic>
      <p:sp>
        <p:nvSpPr>
          <p:cNvPr id="137" name="Google Shape;137;p28"/>
          <p:cNvSpPr txBox="1"/>
          <p:nvPr>
            <p:ph type="title"/>
          </p:nvPr>
        </p:nvSpPr>
        <p:spPr>
          <a:xfrm>
            <a:off x="0" y="-101950"/>
            <a:ext cx="914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Introduction</a:t>
            </a:r>
            <a:endParaRPr b="1"/>
          </a:p>
        </p:txBody>
      </p:sp>
      <p:cxnSp>
        <p:nvCxnSpPr>
          <p:cNvPr id="138" name="Google Shape;138;p28"/>
          <p:cNvCxnSpPr/>
          <p:nvPr/>
        </p:nvCxnSpPr>
        <p:spPr>
          <a:xfrm>
            <a:off x="-7216" y="437639"/>
            <a:ext cx="2178000" cy="0"/>
          </a:xfrm>
          <a:prstGeom prst="straightConnector1">
            <a:avLst/>
          </a:prstGeom>
          <a:noFill/>
          <a:ln cap="flat" cmpd="sng" w="76200">
            <a:solidFill>
              <a:schemeClr val="lt2"/>
            </a:solidFill>
            <a:prstDash val="solid"/>
            <a:round/>
            <a:headEnd len="med" w="med" type="none"/>
            <a:tailEnd len="med" w="med" type="none"/>
          </a:ln>
        </p:spPr>
      </p:cxnSp>
      <p:sp>
        <p:nvSpPr>
          <p:cNvPr id="139" name="Google Shape;139;p28"/>
          <p:cNvSpPr txBox="1"/>
          <p:nvPr>
            <p:ph type="title"/>
          </p:nvPr>
        </p:nvSpPr>
        <p:spPr>
          <a:xfrm>
            <a:off x="0" y="-101950"/>
            <a:ext cx="914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Introduction</a:t>
            </a:r>
            <a:endParaRPr b="1"/>
          </a:p>
        </p:txBody>
      </p:sp>
      <p:cxnSp>
        <p:nvCxnSpPr>
          <p:cNvPr id="140" name="Google Shape;140;p28"/>
          <p:cNvCxnSpPr/>
          <p:nvPr/>
        </p:nvCxnSpPr>
        <p:spPr>
          <a:xfrm>
            <a:off x="-7" y="435580"/>
            <a:ext cx="2131500" cy="0"/>
          </a:xfrm>
          <a:prstGeom prst="straightConnector1">
            <a:avLst/>
          </a:prstGeom>
          <a:noFill/>
          <a:ln cap="flat" cmpd="sng" w="76200">
            <a:solidFill>
              <a:schemeClr val="lt2"/>
            </a:solidFill>
            <a:prstDash val="solid"/>
            <a:round/>
            <a:headEnd len="med" w="med" type="none"/>
            <a:tailEnd len="med" w="med" type="none"/>
          </a:ln>
        </p:spPr>
      </p:cxnSp>
      <p:sp>
        <p:nvSpPr>
          <p:cNvPr id="141" name="Google Shape;141;p28"/>
          <p:cNvSpPr txBox="1"/>
          <p:nvPr/>
        </p:nvSpPr>
        <p:spPr>
          <a:xfrm>
            <a:off x="0" y="721300"/>
            <a:ext cx="4198200" cy="16983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Proxima Nova"/>
              <a:buChar char="●"/>
            </a:pPr>
            <a:r>
              <a:rPr b="1" lang="en" sz="1800">
                <a:solidFill>
                  <a:schemeClr val="accent3"/>
                </a:solidFill>
                <a:latin typeface="Proxima Nova"/>
                <a:ea typeface="Proxima Nova"/>
                <a:cs typeface="Proxima Nova"/>
                <a:sym typeface="Proxima Nova"/>
              </a:rPr>
              <a:t>Cluster - </a:t>
            </a:r>
            <a:r>
              <a:rPr lang="en" sz="1800">
                <a:solidFill>
                  <a:schemeClr val="dk1"/>
                </a:solidFill>
                <a:latin typeface="Proxima Nova"/>
                <a:ea typeface="Proxima Nova"/>
                <a:cs typeface="Proxima Nova"/>
                <a:sym typeface="Proxima Nova"/>
              </a:rPr>
              <a:t>the largest objects in the Universe </a:t>
            </a:r>
            <a:r>
              <a:rPr lang="en" sz="1800">
                <a:latin typeface="Proxima Nova"/>
                <a:ea typeface="Proxima Nova"/>
                <a:cs typeface="Proxima Nova"/>
                <a:sym typeface="Proxima Nova"/>
              </a:rPr>
              <a:t>containing hundreds to thousands of galaxies.</a:t>
            </a:r>
            <a:endParaRPr b="1" sz="2400">
              <a:solidFill>
                <a:schemeClr val="accent3"/>
              </a:solidFill>
              <a:latin typeface="Proxima Nova"/>
              <a:ea typeface="Proxima Nova"/>
              <a:cs typeface="Proxima Nova"/>
              <a:sym typeface="Proxima Nova"/>
            </a:endParaRPr>
          </a:p>
          <a:p>
            <a:pPr indent="-342900" lvl="0" marL="457200" rtl="0" algn="l">
              <a:spcBef>
                <a:spcPts val="1000"/>
              </a:spcBef>
              <a:spcAft>
                <a:spcPts val="0"/>
              </a:spcAft>
              <a:buSzPts val="1800"/>
              <a:buFont typeface="Proxima Nova"/>
              <a:buChar char="●"/>
            </a:pPr>
            <a:r>
              <a:rPr b="1" lang="en" sz="1800">
                <a:solidFill>
                  <a:schemeClr val="accent3"/>
                </a:solidFill>
                <a:latin typeface="Proxima Nova"/>
                <a:ea typeface="Proxima Nova"/>
                <a:cs typeface="Proxima Nova"/>
                <a:sym typeface="Proxima Nova"/>
              </a:rPr>
              <a:t>Richness</a:t>
            </a:r>
            <a:r>
              <a:rPr lang="en" sz="1800">
                <a:latin typeface="Proxima Nova"/>
                <a:ea typeface="Proxima Nova"/>
                <a:cs typeface="Proxima Nova"/>
                <a:sym typeface="Proxima Nova"/>
              </a:rPr>
              <a:t> - Number of galaxies belonging to a cluster.</a:t>
            </a:r>
            <a:endParaRPr sz="1800">
              <a:latin typeface="Proxima Nova"/>
              <a:ea typeface="Proxima Nova"/>
              <a:cs typeface="Proxima Nova"/>
              <a:sym typeface="Proxima Nova"/>
            </a:endParaRPr>
          </a:p>
        </p:txBody>
      </p:sp>
      <p:sp>
        <p:nvSpPr>
          <p:cNvPr id="142" name="Google Shape;142;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9"/>
          <p:cNvSpPr txBox="1"/>
          <p:nvPr>
            <p:ph type="title"/>
          </p:nvPr>
        </p:nvSpPr>
        <p:spPr>
          <a:xfrm>
            <a:off x="0" y="-101950"/>
            <a:ext cx="914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Primary papers</a:t>
            </a:r>
            <a:endParaRPr b="1"/>
          </a:p>
          <a:p>
            <a:pPr indent="0" lvl="0" marL="0" rtl="0" algn="l">
              <a:spcBef>
                <a:spcPts val="0"/>
              </a:spcBef>
              <a:spcAft>
                <a:spcPts val="0"/>
              </a:spcAft>
              <a:buNone/>
            </a:pPr>
            <a:r>
              <a:t/>
            </a:r>
            <a:endParaRPr b="1"/>
          </a:p>
        </p:txBody>
      </p:sp>
      <p:sp>
        <p:nvSpPr>
          <p:cNvPr id="148" name="Google Shape;148;p29"/>
          <p:cNvSpPr txBox="1"/>
          <p:nvPr>
            <p:ph idx="1" type="body"/>
          </p:nvPr>
        </p:nvSpPr>
        <p:spPr>
          <a:xfrm>
            <a:off x="0" y="572700"/>
            <a:ext cx="9144000" cy="4459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b="1" lang="en">
                <a:uFill>
                  <a:noFill/>
                </a:uFill>
                <a:hlinkClick r:id="rId3"/>
              </a:rPr>
              <a:t>Dark Energy Survey Year 1 Results: Weak Lensing Mass Calibration of redMaPPer Galaxy Clusters</a:t>
            </a:r>
            <a:endParaRPr b="1"/>
          </a:p>
          <a:p>
            <a:pPr indent="-323850" lvl="0" marL="914400" rtl="0" algn="l">
              <a:spcBef>
                <a:spcPts val="0"/>
              </a:spcBef>
              <a:spcAft>
                <a:spcPts val="0"/>
              </a:spcAft>
              <a:buClr>
                <a:schemeClr val="dk1"/>
              </a:buClr>
              <a:buSzPts val="1500"/>
              <a:buChar char="●"/>
            </a:pPr>
            <a:r>
              <a:rPr lang="en" sz="1500">
                <a:solidFill>
                  <a:schemeClr val="dk1"/>
                </a:solidFill>
              </a:rPr>
              <a:t>Model WL systematics and fit WL mass to constrain mass--richness relation.</a:t>
            </a:r>
            <a:endParaRPr sz="1500">
              <a:solidFill>
                <a:schemeClr val="dk1"/>
              </a:solidFill>
            </a:endParaRPr>
          </a:p>
          <a:p>
            <a:pPr indent="-342900" lvl="0" marL="457200" rtl="0" algn="l">
              <a:spcBef>
                <a:spcPts val="0"/>
              </a:spcBef>
              <a:spcAft>
                <a:spcPts val="0"/>
              </a:spcAft>
              <a:buSzPts val="1800"/>
              <a:buAutoNum type="arabicPeriod"/>
            </a:pPr>
            <a:r>
              <a:rPr b="1" lang="en">
                <a:uFill>
                  <a:noFill/>
                </a:uFill>
                <a:hlinkClick r:id="rId4"/>
              </a:rPr>
              <a:t>Dark Energy Survey Year 1 Results: Cosmological Constraints from Cluster Abundances and Weak Lensing</a:t>
            </a:r>
            <a:endParaRPr b="1"/>
          </a:p>
          <a:p>
            <a:pPr indent="-323850" lvl="0" marL="914400" rtl="0" algn="l">
              <a:spcBef>
                <a:spcPts val="0"/>
              </a:spcBef>
              <a:spcAft>
                <a:spcPts val="0"/>
              </a:spcAft>
              <a:buClr>
                <a:schemeClr val="dk1"/>
              </a:buClr>
              <a:buSzPts val="1500"/>
              <a:buChar char="●"/>
            </a:pPr>
            <a:r>
              <a:rPr lang="en" sz="1500">
                <a:solidFill>
                  <a:schemeClr val="dk1"/>
                </a:solidFill>
              </a:rPr>
              <a:t>Derive Ω</a:t>
            </a:r>
            <a:r>
              <a:rPr baseline="-25000" lang="en" sz="1500">
                <a:solidFill>
                  <a:schemeClr val="dk1"/>
                </a:solidFill>
              </a:rPr>
              <a:t>m </a:t>
            </a:r>
            <a:r>
              <a:rPr lang="en" sz="1500">
                <a:solidFill>
                  <a:schemeClr val="dk1"/>
                </a:solidFill>
              </a:rPr>
              <a:t>and σ</a:t>
            </a:r>
            <a:r>
              <a:rPr baseline="-25000" lang="en" sz="1500">
                <a:solidFill>
                  <a:schemeClr val="dk1"/>
                </a:solidFill>
              </a:rPr>
              <a:t>8  </a:t>
            </a:r>
            <a:r>
              <a:rPr lang="en" sz="1500">
                <a:solidFill>
                  <a:schemeClr val="dk1"/>
                </a:solidFill>
              </a:rPr>
              <a:t>parameters.</a:t>
            </a:r>
            <a:endParaRPr sz="1500">
              <a:solidFill>
                <a:schemeClr val="dk1"/>
              </a:solidFill>
            </a:endParaRPr>
          </a:p>
          <a:p>
            <a:pPr indent="-342900" lvl="0" marL="457200" rtl="0" algn="l">
              <a:spcBef>
                <a:spcPts val="0"/>
              </a:spcBef>
              <a:spcAft>
                <a:spcPts val="0"/>
              </a:spcAft>
              <a:buSzPts val="1800"/>
              <a:buAutoNum type="arabicPeriod"/>
            </a:pPr>
            <a:r>
              <a:rPr b="1" lang="en">
                <a:uFill>
                  <a:noFill/>
                </a:uFill>
                <a:hlinkClick r:id="rId5"/>
              </a:rPr>
              <a:t>The Impact of Projection Effects on Cluster Observables: Stacked Lensing and Projected Clustering</a:t>
            </a:r>
            <a:endParaRPr b="1"/>
          </a:p>
          <a:p>
            <a:pPr indent="-323850" lvl="0" marL="914400" rtl="0" algn="l">
              <a:spcBef>
                <a:spcPts val="0"/>
              </a:spcBef>
              <a:spcAft>
                <a:spcPts val="0"/>
              </a:spcAft>
              <a:buClr>
                <a:schemeClr val="dk1"/>
              </a:buClr>
              <a:buSzPts val="1500"/>
              <a:buChar char="●"/>
            </a:pPr>
            <a:r>
              <a:rPr lang="en" sz="1500">
                <a:solidFill>
                  <a:schemeClr val="dk1"/>
                </a:solidFill>
              </a:rPr>
              <a:t>Quantify the impact of projection effects on cluster clustering, cluster abundance, and cluster lensing.</a:t>
            </a:r>
            <a:endParaRPr sz="1500">
              <a:solidFill>
                <a:schemeClr val="dk1"/>
              </a:solidFill>
            </a:endParaRPr>
          </a:p>
          <a:p>
            <a:pPr indent="-342900" lvl="0" marL="457200" rtl="0" algn="l">
              <a:spcBef>
                <a:spcPts val="0"/>
              </a:spcBef>
              <a:spcAft>
                <a:spcPts val="0"/>
              </a:spcAft>
              <a:buSzPts val="1800"/>
              <a:buAutoNum type="arabicPeriod"/>
            </a:pPr>
            <a:r>
              <a:rPr b="1" lang="en">
                <a:uFill>
                  <a:noFill/>
                </a:uFill>
                <a:hlinkClick r:id="rId6"/>
              </a:rPr>
              <a:t>Optical Selection Bias and Projection Effects in Stacked Galaxy Cluster Weak Lensing</a:t>
            </a:r>
            <a:endParaRPr b="1"/>
          </a:p>
          <a:p>
            <a:pPr indent="-323850" lvl="0" marL="914400" rtl="0" algn="l">
              <a:spcBef>
                <a:spcPts val="0"/>
              </a:spcBef>
              <a:spcAft>
                <a:spcPts val="0"/>
              </a:spcAft>
              <a:buClr>
                <a:schemeClr val="dk1"/>
              </a:buClr>
              <a:buSzPts val="1500"/>
              <a:buChar char="●"/>
            </a:pPr>
            <a:r>
              <a:rPr lang="en" sz="1500">
                <a:solidFill>
                  <a:schemeClr val="dk1"/>
                </a:solidFill>
              </a:rPr>
              <a:t>Probe selection bias of stacked weak lensing signal measured from clusters identified using redMaPPer algorithm.</a:t>
            </a:r>
            <a:endParaRPr sz="1500">
              <a:solidFill>
                <a:schemeClr val="dk1"/>
              </a:solidFill>
            </a:endParaRPr>
          </a:p>
        </p:txBody>
      </p:sp>
      <p:cxnSp>
        <p:nvCxnSpPr>
          <p:cNvPr id="149" name="Google Shape;149;p29"/>
          <p:cNvCxnSpPr/>
          <p:nvPr/>
        </p:nvCxnSpPr>
        <p:spPr>
          <a:xfrm>
            <a:off x="0" y="480082"/>
            <a:ext cx="2585700" cy="1800"/>
          </a:xfrm>
          <a:prstGeom prst="straightConnector1">
            <a:avLst/>
          </a:prstGeom>
          <a:noFill/>
          <a:ln cap="flat" cmpd="sng" w="76200">
            <a:solidFill>
              <a:schemeClr val="lt2"/>
            </a:solidFill>
            <a:prstDash val="solid"/>
            <a:round/>
            <a:headEnd len="med" w="med" type="none"/>
            <a:tailEnd len="med" w="med" type="none"/>
          </a:ln>
        </p:spPr>
      </p:cxnSp>
      <p:sp>
        <p:nvSpPr>
          <p:cNvPr id="150" name="Google Shape;150;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0"/>
          <p:cNvSpPr txBox="1"/>
          <p:nvPr/>
        </p:nvSpPr>
        <p:spPr>
          <a:xfrm>
            <a:off x="8221507" y="2773899"/>
            <a:ext cx="92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a:t>
            </a:r>
            <a:r>
              <a:rPr lang="en">
                <a:latin typeface="Proxima Nova"/>
                <a:ea typeface="Proxima Nova"/>
                <a:cs typeface="Proxima Nova"/>
                <a:sym typeface="Proxima Nova"/>
              </a:rPr>
              <a:t>σ</a:t>
            </a:r>
            <a:r>
              <a:rPr baseline="-25000" lang="en">
                <a:latin typeface="Proxima Nova"/>
                <a:ea typeface="Proxima Nova"/>
                <a:cs typeface="Proxima Nova"/>
                <a:sym typeface="Proxima Nova"/>
              </a:rPr>
              <a:t>8</a:t>
            </a:r>
            <a:r>
              <a:rPr lang="en">
                <a:latin typeface="Proxima Nova"/>
                <a:ea typeface="Proxima Nova"/>
                <a:cs typeface="Proxima Nova"/>
                <a:sym typeface="Proxima Nova"/>
              </a:rPr>
              <a:t> , Ω</a:t>
            </a:r>
            <a:r>
              <a:rPr baseline="-25000" lang="en">
                <a:latin typeface="Proxima Nova"/>
                <a:ea typeface="Proxima Nova"/>
                <a:cs typeface="Proxima Nova"/>
                <a:sym typeface="Proxima Nova"/>
              </a:rPr>
              <a:t>m </a:t>
            </a:r>
            <a:r>
              <a:rPr lang="en">
                <a:latin typeface="Proxima Nova"/>
                <a:ea typeface="Proxima Nova"/>
                <a:cs typeface="Proxima Nova"/>
                <a:sym typeface="Proxima Nova"/>
              </a:rPr>
              <a:t>)</a:t>
            </a:r>
            <a:endParaRPr sz="1100">
              <a:solidFill>
                <a:srgbClr val="0000FF"/>
              </a:solidFill>
              <a:latin typeface="Proxima Nova"/>
              <a:ea typeface="Proxima Nova"/>
              <a:cs typeface="Proxima Nova"/>
              <a:sym typeface="Proxima Nova"/>
            </a:endParaRPr>
          </a:p>
        </p:txBody>
      </p:sp>
      <p:sp>
        <p:nvSpPr>
          <p:cNvPr id="156" name="Google Shape;156;p30"/>
          <p:cNvSpPr txBox="1"/>
          <p:nvPr/>
        </p:nvSpPr>
        <p:spPr>
          <a:xfrm>
            <a:off x="481375" y="1907800"/>
            <a:ext cx="2720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WL Mass and mass–richness relation</a:t>
            </a:r>
            <a:endParaRPr sz="1100">
              <a:solidFill>
                <a:srgbClr val="0000FF"/>
              </a:solidFill>
              <a:latin typeface="Proxima Nova"/>
              <a:ea typeface="Proxima Nova"/>
              <a:cs typeface="Proxima Nova"/>
              <a:sym typeface="Proxima Nova"/>
            </a:endParaRPr>
          </a:p>
        </p:txBody>
      </p:sp>
      <p:sp>
        <p:nvSpPr>
          <p:cNvPr id="157" name="Google Shape;157;p30"/>
          <p:cNvSpPr txBox="1"/>
          <p:nvPr/>
        </p:nvSpPr>
        <p:spPr>
          <a:xfrm>
            <a:off x="5396225" y="524975"/>
            <a:ext cx="2449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0000FF"/>
                </a:solidFill>
                <a:uFill>
                  <a:noFill/>
                </a:uFill>
                <a:latin typeface="Proxima Nova"/>
                <a:ea typeface="Proxima Nova"/>
                <a:cs typeface="Proxima Nova"/>
                <a:sym typeface="Proxima Nova"/>
                <a:hlinkClick r:id="rId3">
                  <a:extLst>
                    <a:ext uri="{A12FA001-AC4F-418D-AE19-62706E023703}">
                      <ahyp:hlinkClr val="tx"/>
                    </a:ext>
                  </a:extLst>
                </a:hlinkClick>
              </a:rPr>
              <a:t>Sunayama et al 2020</a:t>
            </a:r>
            <a:r>
              <a:rPr lang="en" sz="1100">
                <a:solidFill>
                  <a:srgbClr val="0000FF"/>
                </a:solidFill>
                <a:latin typeface="Proxima Nova"/>
                <a:ea typeface="Proxima Nova"/>
                <a:cs typeface="Proxima Nova"/>
                <a:sym typeface="Proxima Nova"/>
              </a:rPr>
              <a:t>, </a:t>
            </a:r>
            <a:r>
              <a:rPr lang="en" sz="1100">
                <a:solidFill>
                  <a:srgbClr val="0000FF"/>
                </a:solidFill>
                <a:uFill>
                  <a:noFill/>
                </a:uFill>
                <a:latin typeface="Proxima Nova"/>
                <a:ea typeface="Proxima Nova"/>
                <a:cs typeface="Proxima Nova"/>
                <a:sym typeface="Proxima Nova"/>
                <a:hlinkClick r:id="rId4">
                  <a:extLst>
                    <a:ext uri="{A12FA001-AC4F-418D-AE19-62706E023703}">
                      <ahyp:hlinkClr val="tx"/>
                    </a:ext>
                  </a:extLst>
                </a:hlinkClick>
              </a:rPr>
              <a:t>Wu et al 2022</a:t>
            </a:r>
            <a:endParaRPr sz="1100">
              <a:solidFill>
                <a:srgbClr val="0000FF"/>
              </a:solidFill>
              <a:latin typeface="Proxima Nova"/>
              <a:ea typeface="Proxima Nova"/>
              <a:cs typeface="Proxima Nova"/>
              <a:sym typeface="Proxima Nova"/>
            </a:endParaRPr>
          </a:p>
        </p:txBody>
      </p:sp>
      <p:sp>
        <p:nvSpPr>
          <p:cNvPr id="158" name="Google Shape;158;p30"/>
          <p:cNvSpPr txBox="1"/>
          <p:nvPr/>
        </p:nvSpPr>
        <p:spPr>
          <a:xfrm>
            <a:off x="5842750" y="783125"/>
            <a:ext cx="1662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Simulation (Projection effects)</a:t>
            </a:r>
            <a:endParaRPr>
              <a:latin typeface="Proxima Nova"/>
              <a:ea typeface="Proxima Nova"/>
              <a:cs typeface="Proxima Nova"/>
              <a:sym typeface="Proxima Nova"/>
            </a:endParaRPr>
          </a:p>
        </p:txBody>
      </p:sp>
      <p:sp>
        <p:nvSpPr>
          <p:cNvPr id="159" name="Google Shape;159;p30"/>
          <p:cNvSpPr txBox="1"/>
          <p:nvPr/>
        </p:nvSpPr>
        <p:spPr>
          <a:xfrm>
            <a:off x="481375" y="0"/>
            <a:ext cx="1551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0000FF"/>
                </a:solidFill>
                <a:uFill>
                  <a:noFill/>
                </a:uFill>
                <a:latin typeface="Proxima Nova"/>
                <a:ea typeface="Proxima Nova"/>
                <a:cs typeface="Proxima Nova"/>
                <a:sym typeface="Proxima Nova"/>
                <a:hlinkClick r:id="rId5">
                  <a:extLst>
                    <a:ext uri="{A12FA001-AC4F-418D-AE19-62706E023703}">
                      <ahyp:hlinkClr val="tx"/>
                    </a:ext>
                  </a:extLst>
                </a:hlinkClick>
              </a:rPr>
              <a:t>McClintock et al 2019</a:t>
            </a:r>
            <a:endParaRPr>
              <a:latin typeface="Proxima Nova"/>
              <a:ea typeface="Proxima Nova"/>
              <a:cs typeface="Proxima Nova"/>
              <a:sym typeface="Proxima Nova"/>
            </a:endParaRPr>
          </a:p>
        </p:txBody>
      </p:sp>
      <p:sp>
        <p:nvSpPr>
          <p:cNvPr id="160" name="Google Shape;160;p30"/>
          <p:cNvSpPr txBox="1"/>
          <p:nvPr/>
        </p:nvSpPr>
        <p:spPr>
          <a:xfrm>
            <a:off x="6893746" y="2829496"/>
            <a:ext cx="144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0000FF"/>
                </a:solidFill>
                <a:uFill>
                  <a:noFill/>
                </a:uFill>
                <a:latin typeface="Proxima Nova"/>
                <a:ea typeface="Proxima Nova"/>
                <a:cs typeface="Proxima Nova"/>
                <a:sym typeface="Proxima Nova"/>
                <a:hlinkClick r:id="rId6">
                  <a:extLst>
                    <a:ext uri="{A12FA001-AC4F-418D-AE19-62706E023703}">
                      <ahyp:hlinkClr val="tx"/>
                    </a:ext>
                  </a:extLst>
                </a:hlinkClick>
              </a:rPr>
              <a:t>Abbott et al. 2020</a:t>
            </a:r>
            <a:endParaRPr>
              <a:latin typeface="Proxima Nova"/>
              <a:ea typeface="Proxima Nova"/>
              <a:cs typeface="Proxima Nova"/>
              <a:sym typeface="Proxima Nova"/>
            </a:endParaRPr>
          </a:p>
        </p:txBody>
      </p:sp>
      <p:cxnSp>
        <p:nvCxnSpPr>
          <p:cNvPr id="161" name="Google Shape;161;p30"/>
          <p:cNvCxnSpPr/>
          <p:nvPr/>
        </p:nvCxnSpPr>
        <p:spPr>
          <a:xfrm rot="10800000">
            <a:off x="220411" y="347928"/>
            <a:ext cx="3600" cy="1322700"/>
          </a:xfrm>
          <a:prstGeom prst="straightConnector1">
            <a:avLst/>
          </a:prstGeom>
          <a:noFill/>
          <a:ln cap="flat" cmpd="sng" w="28575">
            <a:solidFill>
              <a:srgbClr val="595959"/>
            </a:solidFill>
            <a:prstDash val="solid"/>
            <a:round/>
            <a:headEnd len="med" w="med" type="none"/>
            <a:tailEnd len="med" w="med" type="triangle"/>
          </a:ln>
        </p:spPr>
      </p:cxnSp>
      <p:cxnSp>
        <p:nvCxnSpPr>
          <p:cNvPr id="162" name="Google Shape;162;p30"/>
          <p:cNvCxnSpPr/>
          <p:nvPr/>
        </p:nvCxnSpPr>
        <p:spPr>
          <a:xfrm>
            <a:off x="238935" y="1656873"/>
            <a:ext cx="1477800" cy="4800"/>
          </a:xfrm>
          <a:prstGeom prst="straightConnector1">
            <a:avLst/>
          </a:prstGeom>
          <a:noFill/>
          <a:ln cap="flat" cmpd="sng" w="28575">
            <a:solidFill>
              <a:srgbClr val="595959"/>
            </a:solidFill>
            <a:prstDash val="solid"/>
            <a:round/>
            <a:headEnd len="med" w="med" type="none"/>
            <a:tailEnd len="med" w="med" type="triangle"/>
          </a:ln>
        </p:spPr>
      </p:cxnSp>
      <p:cxnSp>
        <p:nvCxnSpPr>
          <p:cNvPr id="163" name="Google Shape;163;p30"/>
          <p:cNvCxnSpPr/>
          <p:nvPr/>
        </p:nvCxnSpPr>
        <p:spPr>
          <a:xfrm flipH="1" rot="10800000">
            <a:off x="238935" y="524974"/>
            <a:ext cx="1143900" cy="1131900"/>
          </a:xfrm>
          <a:prstGeom prst="straightConnector1">
            <a:avLst/>
          </a:prstGeom>
          <a:noFill/>
          <a:ln cap="flat" cmpd="sng" w="28575">
            <a:solidFill>
              <a:srgbClr val="595959"/>
            </a:solidFill>
            <a:prstDash val="solid"/>
            <a:round/>
            <a:headEnd len="med" w="med" type="none"/>
            <a:tailEnd len="med" w="med" type="none"/>
          </a:ln>
        </p:spPr>
      </p:cxnSp>
      <p:sp>
        <p:nvSpPr>
          <p:cNvPr id="164" name="Google Shape;164;p30"/>
          <p:cNvSpPr txBox="1"/>
          <p:nvPr/>
        </p:nvSpPr>
        <p:spPr>
          <a:xfrm>
            <a:off x="487551" y="1569712"/>
            <a:ext cx="934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Richness</a:t>
            </a:r>
            <a:endParaRPr sz="1200"/>
          </a:p>
        </p:txBody>
      </p:sp>
      <p:sp>
        <p:nvSpPr>
          <p:cNvPr id="165" name="Google Shape;165;p30"/>
          <p:cNvSpPr txBox="1"/>
          <p:nvPr/>
        </p:nvSpPr>
        <p:spPr>
          <a:xfrm rot="-5400000">
            <a:off x="-538667" y="713354"/>
            <a:ext cx="1237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Mass [M</a:t>
            </a:r>
            <a:r>
              <a:rPr baseline="-25000" lang="en" sz="1200">
                <a:solidFill>
                  <a:srgbClr val="000000"/>
                </a:solidFill>
              </a:rPr>
              <a:t>☉</a:t>
            </a:r>
            <a:r>
              <a:rPr lang="en" sz="1200">
                <a:solidFill>
                  <a:srgbClr val="000000"/>
                </a:solidFill>
              </a:rPr>
              <a:t>]</a:t>
            </a:r>
            <a:endParaRPr sz="1200"/>
          </a:p>
        </p:txBody>
      </p:sp>
      <p:cxnSp>
        <p:nvCxnSpPr>
          <p:cNvPr id="166" name="Google Shape;166;p30"/>
          <p:cNvCxnSpPr/>
          <p:nvPr/>
        </p:nvCxnSpPr>
        <p:spPr>
          <a:xfrm rot="10800000">
            <a:off x="6872575" y="3245343"/>
            <a:ext cx="5100" cy="1686900"/>
          </a:xfrm>
          <a:prstGeom prst="straightConnector1">
            <a:avLst/>
          </a:prstGeom>
          <a:noFill/>
          <a:ln cap="flat" cmpd="sng" w="28575">
            <a:solidFill>
              <a:srgbClr val="595959"/>
            </a:solidFill>
            <a:prstDash val="solid"/>
            <a:round/>
            <a:headEnd len="med" w="med" type="none"/>
            <a:tailEnd len="med" w="med" type="triangle"/>
          </a:ln>
        </p:spPr>
      </p:cxnSp>
      <p:cxnSp>
        <p:nvCxnSpPr>
          <p:cNvPr id="167" name="Google Shape;167;p30"/>
          <p:cNvCxnSpPr/>
          <p:nvPr/>
        </p:nvCxnSpPr>
        <p:spPr>
          <a:xfrm>
            <a:off x="6877675" y="4932243"/>
            <a:ext cx="2139900" cy="5400"/>
          </a:xfrm>
          <a:prstGeom prst="straightConnector1">
            <a:avLst/>
          </a:prstGeom>
          <a:noFill/>
          <a:ln cap="flat" cmpd="sng" w="28575">
            <a:solidFill>
              <a:srgbClr val="595959"/>
            </a:solidFill>
            <a:prstDash val="solid"/>
            <a:round/>
            <a:headEnd len="med" w="med" type="none"/>
            <a:tailEnd len="med" w="med" type="triangle"/>
          </a:ln>
        </p:spPr>
      </p:cxnSp>
      <p:sp>
        <p:nvSpPr>
          <p:cNvPr id="168" name="Google Shape;168;p30"/>
          <p:cNvSpPr txBox="1"/>
          <p:nvPr/>
        </p:nvSpPr>
        <p:spPr>
          <a:xfrm>
            <a:off x="7690537" y="4864519"/>
            <a:ext cx="911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Mass</a:t>
            </a:r>
            <a:endParaRPr sz="1200"/>
          </a:p>
        </p:txBody>
      </p:sp>
      <p:sp>
        <p:nvSpPr>
          <p:cNvPr id="169" name="Google Shape;169;p30"/>
          <p:cNvSpPr txBox="1"/>
          <p:nvPr/>
        </p:nvSpPr>
        <p:spPr>
          <a:xfrm rot="-5400000">
            <a:off x="6025600" y="4054450"/>
            <a:ext cx="12972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000000"/>
                </a:solidFill>
              </a:rPr>
              <a:t>Number density</a:t>
            </a:r>
            <a:endParaRPr sz="1200"/>
          </a:p>
        </p:txBody>
      </p:sp>
      <p:sp>
        <p:nvSpPr>
          <p:cNvPr id="170" name="Google Shape;170;p30"/>
          <p:cNvSpPr/>
          <p:nvPr/>
        </p:nvSpPr>
        <p:spPr>
          <a:xfrm>
            <a:off x="7035537" y="3559184"/>
            <a:ext cx="1611725" cy="1252746"/>
          </a:xfrm>
          <a:custGeom>
            <a:rect b="b" l="l" r="r" t="t"/>
            <a:pathLst>
              <a:path extrusionOk="0" h="94529" w="114918">
                <a:moveTo>
                  <a:pt x="0" y="0"/>
                </a:moveTo>
                <a:cubicBezTo>
                  <a:pt x="12789" y="5561"/>
                  <a:pt x="57583" y="17608"/>
                  <a:pt x="76736" y="33363"/>
                </a:cubicBezTo>
                <a:cubicBezTo>
                  <a:pt x="95889" y="49118"/>
                  <a:pt x="108554" y="84335"/>
                  <a:pt x="114918" y="94529"/>
                </a:cubicBezTo>
              </a:path>
            </a:pathLst>
          </a:custGeom>
          <a:noFill/>
          <a:ln cap="flat" cmpd="sng" w="28575">
            <a:solidFill>
              <a:srgbClr val="595959"/>
            </a:solidFill>
            <a:prstDash val="solid"/>
            <a:round/>
            <a:headEnd len="med" w="med" type="none"/>
            <a:tailEnd len="med" w="med" type="none"/>
          </a:ln>
        </p:spPr>
      </p:sp>
      <p:pic>
        <p:nvPicPr>
          <p:cNvPr id="171" name="Google Shape;171;p30"/>
          <p:cNvPicPr preferRelativeResize="0"/>
          <p:nvPr/>
        </p:nvPicPr>
        <p:blipFill>
          <a:blip r:embed="rId7">
            <a:alphaModFix/>
          </a:blip>
          <a:stretch>
            <a:fillRect/>
          </a:stretch>
        </p:blipFill>
        <p:spPr>
          <a:xfrm>
            <a:off x="1779387" y="279196"/>
            <a:ext cx="1248673" cy="1419156"/>
          </a:xfrm>
          <a:prstGeom prst="rect">
            <a:avLst/>
          </a:prstGeom>
          <a:noFill/>
          <a:ln>
            <a:noFill/>
          </a:ln>
        </p:spPr>
      </p:pic>
      <p:sp>
        <p:nvSpPr>
          <p:cNvPr id="172" name="Google Shape;172;p30"/>
          <p:cNvSpPr/>
          <p:nvPr/>
        </p:nvSpPr>
        <p:spPr>
          <a:xfrm rot="-8880574">
            <a:off x="2985196" y="2102542"/>
            <a:ext cx="3778755" cy="757665"/>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0"/>
          <p:cNvSpPr txBox="1"/>
          <p:nvPr/>
        </p:nvSpPr>
        <p:spPr>
          <a:xfrm>
            <a:off x="561600" y="267425"/>
            <a:ext cx="136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74" name="Google Shape;174;p30"/>
          <p:cNvSpPr txBox="1"/>
          <p:nvPr/>
        </p:nvSpPr>
        <p:spPr>
          <a:xfrm>
            <a:off x="2554800" y="3693975"/>
            <a:ext cx="2449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Observational systematics</a:t>
            </a:r>
            <a:endParaRPr>
              <a:latin typeface="Proxima Nova"/>
              <a:ea typeface="Proxima Nova"/>
              <a:cs typeface="Proxima Nova"/>
              <a:sym typeface="Proxima Nova"/>
            </a:endParaRPr>
          </a:p>
        </p:txBody>
      </p:sp>
      <p:cxnSp>
        <p:nvCxnSpPr>
          <p:cNvPr id="175" name="Google Shape;175;p30"/>
          <p:cNvCxnSpPr/>
          <p:nvPr/>
        </p:nvCxnSpPr>
        <p:spPr>
          <a:xfrm>
            <a:off x="6507386" y="2727750"/>
            <a:ext cx="2647800" cy="0"/>
          </a:xfrm>
          <a:prstGeom prst="straightConnector1">
            <a:avLst/>
          </a:prstGeom>
          <a:noFill/>
          <a:ln cap="flat" cmpd="sng" w="9525">
            <a:solidFill>
              <a:schemeClr val="dk1"/>
            </a:solidFill>
            <a:prstDash val="solid"/>
            <a:round/>
            <a:headEnd len="med" w="med" type="none"/>
            <a:tailEnd len="med" w="med" type="none"/>
          </a:ln>
        </p:spPr>
      </p:cxnSp>
      <p:cxnSp>
        <p:nvCxnSpPr>
          <p:cNvPr id="176" name="Google Shape;176;p30"/>
          <p:cNvCxnSpPr/>
          <p:nvPr/>
        </p:nvCxnSpPr>
        <p:spPr>
          <a:xfrm>
            <a:off x="6507375" y="2718825"/>
            <a:ext cx="8100" cy="2418000"/>
          </a:xfrm>
          <a:prstGeom prst="straightConnector1">
            <a:avLst/>
          </a:prstGeom>
          <a:noFill/>
          <a:ln cap="flat" cmpd="sng" w="9525">
            <a:solidFill>
              <a:schemeClr val="dk1"/>
            </a:solidFill>
            <a:prstDash val="solid"/>
            <a:round/>
            <a:headEnd len="med" w="med" type="none"/>
            <a:tailEnd len="med" w="med" type="none"/>
          </a:ln>
        </p:spPr>
      </p:cxnSp>
      <p:cxnSp>
        <p:nvCxnSpPr>
          <p:cNvPr id="177" name="Google Shape;177;p30"/>
          <p:cNvCxnSpPr/>
          <p:nvPr/>
        </p:nvCxnSpPr>
        <p:spPr>
          <a:xfrm flipH="1" rot="10800000">
            <a:off x="-10156" y="2255257"/>
            <a:ext cx="3121200" cy="1500"/>
          </a:xfrm>
          <a:prstGeom prst="straightConnector1">
            <a:avLst/>
          </a:prstGeom>
          <a:noFill/>
          <a:ln cap="flat" cmpd="sng" w="9525">
            <a:solidFill>
              <a:schemeClr val="dk1"/>
            </a:solidFill>
            <a:prstDash val="solid"/>
            <a:round/>
            <a:headEnd len="med" w="med" type="none"/>
            <a:tailEnd len="med" w="med" type="none"/>
          </a:ln>
        </p:spPr>
      </p:cxnSp>
      <p:cxnSp>
        <p:nvCxnSpPr>
          <p:cNvPr id="178" name="Google Shape;178;p30"/>
          <p:cNvCxnSpPr/>
          <p:nvPr/>
        </p:nvCxnSpPr>
        <p:spPr>
          <a:xfrm>
            <a:off x="3109273" y="7"/>
            <a:ext cx="1800" cy="2264100"/>
          </a:xfrm>
          <a:prstGeom prst="straightConnector1">
            <a:avLst/>
          </a:prstGeom>
          <a:noFill/>
          <a:ln cap="flat" cmpd="sng" w="9525">
            <a:solidFill>
              <a:schemeClr val="dk1"/>
            </a:solidFill>
            <a:prstDash val="solid"/>
            <a:round/>
            <a:headEnd len="med" w="med" type="none"/>
            <a:tailEnd len="med" w="med" type="none"/>
          </a:ln>
        </p:spPr>
      </p:cxnSp>
      <p:sp>
        <p:nvSpPr>
          <p:cNvPr id="179" name="Google Shape;179;p30"/>
          <p:cNvSpPr/>
          <p:nvPr/>
        </p:nvSpPr>
        <p:spPr>
          <a:xfrm rot="552753">
            <a:off x="5068865" y="1048683"/>
            <a:ext cx="599635" cy="1929602"/>
          </a:xfrm>
          <a:prstGeom prst="curvedRight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0"/>
          <p:cNvSpPr/>
          <p:nvPr/>
        </p:nvSpPr>
        <p:spPr>
          <a:xfrm rot="-1744220">
            <a:off x="2970316" y="2583502"/>
            <a:ext cx="2228314" cy="607947"/>
          </a:xfrm>
          <a:prstGeom prst="curvedDownArrow">
            <a:avLst>
              <a:gd fmla="val 25000" name="adj1"/>
              <a:gd fmla="val 50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0"/>
          <p:cNvSpPr txBox="1"/>
          <p:nvPr/>
        </p:nvSpPr>
        <p:spPr>
          <a:xfrm>
            <a:off x="2657325" y="3911800"/>
            <a:ext cx="1551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0000FF"/>
                </a:solidFill>
                <a:uFill>
                  <a:noFill/>
                </a:uFill>
                <a:latin typeface="Proxima Nova"/>
                <a:ea typeface="Proxima Nova"/>
                <a:cs typeface="Proxima Nova"/>
                <a:sym typeface="Proxima Nova"/>
                <a:hlinkClick r:id="rId8">
                  <a:extLst>
                    <a:ext uri="{A12FA001-AC4F-418D-AE19-62706E023703}">
                      <ahyp:hlinkClr val="tx"/>
                    </a:ext>
                  </a:extLst>
                </a:hlinkClick>
              </a:rPr>
              <a:t>McClintock et al 2019</a:t>
            </a:r>
            <a:endParaRPr>
              <a:latin typeface="Proxima Nova"/>
              <a:ea typeface="Proxima Nova"/>
              <a:cs typeface="Proxima Nova"/>
              <a:sym typeface="Proxima Nova"/>
            </a:endParaRPr>
          </a:p>
        </p:txBody>
      </p:sp>
      <p:sp>
        <p:nvSpPr>
          <p:cNvPr id="182" name="Google Shape;182;p30"/>
          <p:cNvSpPr txBox="1"/>
          <p:nvPr>
            <p:ph idx="12" type="sldNum"/>
          </p:nvPr>
        </p:nvSpPr>
        <p:spPr>
          <a:xfrm>
            <a:off x="8642633" y="4833642"/>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1"/>
          <p:cNvSpPr txBox="1"/>
          <p:nvPr>
            <p:ph type="title"/>
          </p:nvPr>
        </p:nvSpPr>
        <p:spPr>
          <a:xfrm>
            <a:off x="-37075" y="-46350"/>
            <a:ext cx="9181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Dark Energy Survey (DES)</a:t>
            </a:r>
            <a:endParaRPr b="1"/>
          </a:p>
        </p:txBody>
      </p:sp>
      <p:pic>
        <p:nvPicPr>
          <p:cNvPr id="188" name="Google Shape;188;p31"/>
          <p:cNvPicPr preferRelativeResize="0"/>
          <p:nvPr/>
        </p:nvPicPr>
        <p:blipFill>
          <a:blip r:embed="rId3">
            <a:alphaModFix/>
          </a:blip>
          <a:stretch>
            <a:fillRect/>
          </a:stretch>
        </p:blipFill>
        <p:spPr>
          <a:xfrm>
            <a:off x="917425" y="769175"/>
            <a:ext cx="6736675" cy="3530950"/>
          </a:xfrm>
          <a:prstGeom prst="rect">
            <a:avLst/>
          </a:prstGeom>
          <a:noFill/>
          <a:ln>
            <a:noFill/>
          </a:ln>
        </p:spPr>
      </p:pic>
      <p:sp>
        <p:nvSpPr>
          <p:cNvPr id="189" name="Google Shape;189;p31"/>
          <p:cNvSpPr txBox="1"/>
          <p:nvPr/>
        </p:nvSpPr>
        <p:spPr>
          <a:xfrm>
            <a:off x="929838" y="4300125"/>
            <a:ext cx="7284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Deep sky observation of galaxies. The image results from long-time exposure of the DECam on a portion of the sky to show a peek at distant and fainter galaxies.</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(Credit DES/DOE/FNAL/DECam/CTIO/NOIRLab/NSF/AURA)</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cxnSp>
        <p:nvCxnSpPr>
          <p:cNvPr id="190" name="Google Shape;190;p31"/>
          <p:cNvCxnSpPr/>
          <p:nvPr/>
        </p:nvCxnSpPr>
        <p:spPr>
          <a:xfrm flipH="1" rot="10800000">
            <a:off x="-9175" y="537450"/>
            <a:ext cx="4318500" cy="9300"/>
          </a:xfrm>
          <a:prstGeom prst="straightConnector1">
            <a:avLst/>
          </a:prstGeom>
          <a:noFill/>
          <a:ln cap="flat" cmpd="sng" w="76200">
            <a:solidFill>
              <a:schemeClr val="lt2"/>
            </a:solidFill>
            <a:prstDash val="solid"/>
            <a:round/>
            <a:headEnd len="med" w="med" type="none"/>
            <a:tailEnd len="med" w="med" type="none"/>
          </a:ln>
        </p:spPr>
      </p:cxnSp>
      <p:sp>
        <p:nvSpPr>
          <p:cNvPr id="191" name="Google Shape;191;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2"/>
          <p:cNvSpPr txBox="1"/>
          <p:nvPr>
            <p:ph type="title"/>
          </p:nvPr>
        </p:nvSpPr>
        <p:spPr>
          <a:xfrm>
            <a:off x="0" y="-833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Data</a:t>
            </a:r>
            <a:endParaRPr b="1"/>
          </a:p>
        </p:txBody>
      </p:sp>
      <p:sp>
        <p:nvSpPr>
          <p:cNvPr id="197" name="Google Shape;197;p32"/>
          <p:cNvSpPr txBox="1"/>
          <p:nvPr>
            <p:ph idx="1" type="body"/>
          </p:nvPr>
        </p:nvSpPr>
        <p:spPr>
          <a:xfrm>
            <a:off x="0" y="639450"/>
            <a:ext cx="4439100" cy="4386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AutoNum type="arabicPeriod"/>
            </a:pPr>
            <a:r>
              <a:rPr b="1" lang="en"/>
              <a:t>Photometric redshift catalog</a:t>
            </a:r>
            <a:r>
              <a:rPr lang="en">
                <a:solidFill>
                  <a:schemeClr val="dk1"/>
                </a:solidFill>
              </a:rPr>
              <a:t> - use of redshift estimates to estimate the distance of the cosmological objects from the Earth.</a:t>
            </a:r>
            <a:endParaRPr>
              <a:solidFill>
                <a:schemeClr val="dk1"/>
              </a:solidFill>
            </a:endParaRPr>
          </a:p>
          <a:p>
            <a:pPr indent="-342900" lvl="0" marL="914400" rtl="0" algn="l">
              <a:lnSpc>
                <a:spcPct val="100000"/>
              </a:lnSpc>
              <a:spcBef>
                <a:spcPts val="0"/>
              </a:spcBef>
              <a:spcAft>
                <a:spcPts val="0"/>
              </a:spcAft>
              <a:buClr>
                <a:schemeClr val="dk1"/>
              </a:buClr>
              <a:buSzPts val="1800"/>
              <a:buChar char="●"/>
            </a:pPr>
            <a:r>
              <a:rPr b="1" lang="en" sz="1400"/>
              <a:t>Redshift</a:t>
            </a:r>
            <a:r>
              <a:rPr lang="en" sz="1400">
                <a:solidFill>
                  <a:srgbClr val="000000"/>
                </a:solidFill>
              </a:rPr>
              <a:t> - stretched wavelength due to the expansion of the Universe.</a:t>
            </a:r>
            <a:endParaRPr>
              <a:solidFill>
                <a:schemeClr val="dk1"/>
              </a:solidFill>
            </a:endParaRPr>
          </a:p>
          <a:p>
            <a:pPr indent="-342900" lvl="0" marL="457200" rtl="0" algn="l">
              <a:spcBef>
                <a:spcPts val="1000"/>
              </a:spcBef>
              <a:spcAft>
                <a:spcPts val="0"/>
              </a:spcAft>
              <a:buClr>
                <a:schemeClr val="dk1"/>
              </a:buClr>
              <a:buSzPts val="1800"/>
              <a:buAutoNum type="arabicPeriod"/>
            </a:pPr>
            <a:r>
              <a:rPr b="1" lang="en"/>
              <a:t>Shear catalog</a:t>
            </a:r>
            <a:r>
              <a:rPr lang="en"/>
              <a:t>  </a:t>
            </a:r>
            <a:r>
              <a:rPr lang="en">
                <a:solidFill>
                  <a:schemeClr val="dk1"/>
                </a:solidFill>
              </a:rPr>
              <a:t>- contains the direct observables (galaxy shapes) that offer a direct way to measure the weak lensing profile of the clusters.</a:t>
            </a:r>
            <a:endParaRPr>
              <a:solidFill>
                <a:schemeClr val="dk1"/>
              </a:solidFill>
            </a:endParaRPr>
          </a:p>
          <a:p>
            <a:pPr indent="-342900" lvl="0" marL="457200" rtl="0" algn="l">
              <a:spcBef>
                <a:spcPts val="1600"/>
              </a:spcBef>
              <a:spcAft>
                <a:spcPts val="1600"/>
              </a:spcAft>
              <a:buClr>
                <a:schemeClr val="dk1"/>
              </a:buClr>
              <a:buSzPts val="1800"/>
              <a:buAutoNum type="arabicPeriod"/>
            </a:pPr>
            <a:r>
              <a:rPr b="1" lang="en"/>
              <a:t>Cluster catalog</a:t>
            </a:r>
            <a:r>
              <a:rPr lang="en">
                <a:solidFill>
                  <a:schemeClr val="dk1"/>
                </a:solidFill>
              </a:rPr>
              <a:t> - clusters were identified using the redMaPPer algorithm.</a:t>
            </a:r>
            <a:endParaRPr>
              <a:solidFill>
                <a:schemeClr val="dk1"/>
              </a:solidFill>
            </a:endParaRPr>
          </a:p>
        </p:txBody>
      </p:sp>
      <p:cxnSp>
        <p:nvCxnSpPr>
          <p:cNvPr id="198" name="Google Shape;198;p32"/>
          <p:cNvCxnSpPr/>
          <p:nvPr/>
        </p:nvCxnSpPr>
        <p:spPr>
          <a:xfrm>
            <a:off x="0" y="452280"/>
            <a:ext cx="1084200" cy="1800"/>
          </a:xfrm>
          <a:prstGeom prst="straightConnector1">
            <a:avLst/>
          </a:prstGeom>
          <a:noFill/>
          <a:ln cap="flat" cmpd="sng" w="76200">
            <a:solidFill>
              <a:schemeClr val="lt2"/>
            </a:solidFill>
            <a:prstDash val="solid"/>
            <a:round/>
            <a:headEnd len="med" w="med" type="none"/>
            <a:tailEnd len="med" w="med" type="none"/>
          </a:ln>
        </p:spPr>
      </p:cxnSp>
      <p:pic>
        <p:nvPicPr>
          <p:cNvPr id="199" name="Google Shape;199;p32"/>
          <p:cNvPicPr preferRelativeResize="0"/>
          <p:nvPr/>
        </p:nvPicPr>
        <p:blipFill>
          <a:blip r:embed="rId3">
            <a:alphaModFix/>
          </a:blip>
          <a:stretch>
            <a:fillRect/>
          </a:stretch>
        </p:blipFill>
        <p:spPr>
          <a:xfrm>
            <a:off x="5601300" y="2186175"/>
            <a:ext cx="2498550" cy="2839649"/>
          </a:xfrm>
          <a:prstGeom prst="rect">
            <a:avLst/>
          </a:prstGeom>
          <a:noFill/>
          <a:ln>
            <a:noFill/>
          </a:ln>
        </p:spPr>
      </p:pic>
      <p:pic>
        <p:nvPicPr>
          <p:cNvPr id="200" name="Google Shape;200;p32"/>
          <p:cNvPicPr preferRelativeResize="0"/>
          <p:nvPr/>
        </p:nvPicPr>
        <p:blipFill>
          <a:blip r:embed="rId4">
            <a:alphaModFix/>
          </a:blip>
          <a:stretch>
            <a:fillRect/>
          </a:stretch>
        </p:blipFill>
        <p:spPr>
          <a:xfrm>
            <a:off x="4572000" y="786823"/>
            <a:ext cx="4324649" cy="1399352"/>
          </a:xfrm>
          <a:prstGeom prst="rect">
            <a:avLst/>
          </a:prstGeom>
          <a:noFill/>
          <a:ln>
            <a:noFill/>
          </a:ln>
        </p:spPr>
      </p:pic>
      <p:sp>
        <p:nvSpPr>
          <p:cNvPr id="201" name="Google Shape;201;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3"/>
          <p:cNvSpPr txBox="1"/>
          <p:nvPr>
            <p:ph type="title"/>
          </p:nvPr>
        </p:nvSpPr>
        <p:spPr>
          <a:xfrm>
            <a:off x="0" y="-27617"/>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Main Model: Halo Mass Function (HMF)</a:t>
            </a:r>
            <a:endParaRPr b="1"/>
          </a:p>
        </p:txBody>
      </p:sp>
      <p:cxnSp>
        <p:nvCxnSpPr>
          <p:cNvPr id="207" name="Google Shape;207;p33"/>
          <p:cNvCxnSpPr/>
          <p:nvPr/>
        </p:nvCxnSpPr>
        <p:spPr>
          <a:xfrm flipH="1" rot="10800000">
            <a:off x="0" y="546883"/>
            <a:ext cx="6552300" cy="5700"/>
          </a:xfrm>
          <a:prstGeom prst="straightConnector1">
            <a:avLst/>
          </a:prstGeom>
          <a:noFill/>
          <a:ln cap="flat" cmpd="sng" w="76200">
            <a:solidFill>
              <a:schemeClr val="lt2"/>
            </a:solidFill>
            <a:prstDash val="solid"/>
            <a:round/>
            <a:headEnd len="med" w="med" type="none"/>
            <a:tailEnd len="med" w="med" type="none"/>
          </a:ln>
        </p:spPr>
      </p:cxnSp>
      <p:pic>
        <p:nvPicPr>
          <p:cNvPr id="208" name="Google Shape;208;p33"/>
          <p:cNvPicPr preferRelativeResize="0"/>
          <p:nvPr/>
        </p:nvPicPr>
        <p:blipFill>
          <a:blip r:embed="rId3">
            <a:alphaModFix/>
          </a:blip>
          <a:stretch>
            <a:fillRect/>
          </a:stretch>
        </p:blipFill>
        <p:spPr>
          <a:xfrm>
            <a:off x="4736298" y="797338"/>
            <a:ext cx="4107180" cy="3200399"/>
          </a:xfrm>
          <a:prstGeom prst="rect">
            <a:avLst/>
          </a:prstGeom>
          <a:noFill/>
          <a:ln>
            <a:noFill/>
          </a:ln>
        </p:spPr>
      </p:pic>
      <p:pic>
        <p:nvPicPr>
          <p:cNvPr id="209" name="Google Shape;209;p33"/>
          <p:cNvPicPr preferRelativeResize="0"/>
          <p:nvPr/>
        </p:nvPicPr>
        <p:blipFill>
          <a:blip r:embed="rId4">
            <a:alphaModFix/>
          </a:blip>
          <a:stretch>
            <a:fillRect/>
          </a:stretch>
        </p:blipFill>
        <p:spPr>
          <a:xfrm>
            <a:off x="300523" y="797338"/>
            <a:ext cx="4160519" cy="3200399"/>
          </a:xfrm>
          <a:prstGeom prst="rect">
            <a:avLst/>
          </a:prstGeom>
          <a:noFill/>
          <a:ln>
            <a:noFill/>
          </a:ln>
        </p:spPr>
      </p:pic>
      <p:sp>
        <p:nvSpPr>
          <p:cNvPr id="210" name="Google Shape;210;p33"/>
          <p:cNvSpPr txBox="1"/>
          <p:nvPr/>
        </p:nvSpPr>
        <p:spPr>
          <a:xfrm>
            <a:off x="37075" y="4402100"/>
            <a:ext cx="9144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Proxima Nova"/>
                <a:ea typeface="Proxima Nova"/>
                <a:cs typeface="Proxima Nova"/>
                <a:sym typeface="Proxima Nova"/>
              </a:rPr>
              <a:t>Halo number is sensitive to </a:t>
            </a:r>
            <a:r>
              <a:rPr lang="en" sz="1500">
                <a:solidFill>
                  <a:schemeClr val="dk1"/>
                </a:solidFill>
                <a:latin typeface="Proxima Nova"/>
                <a:ea typeface="Proxima Nova"/>
                <a:cs typeface="Proxima Nova"/>
                <a:sym typeface="Proxima Nova"/>
              </a:rPr>
              <a:t>Ω</a:t>
            </a:r>
            <a:r>
              <a:rPr baseline="-25000" lang="en" sz="1500">
                <a:solidFill>
                  <a:schemeClr val="dk1"/>
                </a:solidFill>
                <a:latin typeface="Proxima Nova"/>
                <a:ea typeface="Proxima Nova"/>
                <a:cs typeface="Proxima Nova"/>
                <a:sym typeface="Proxima Nova"/>
              </a:rPr>
              <a:t>m </a:t>
            </a:r>
            <a:r>
              <a:rPr lang="en" sz="1500">
                <a:solidFill>
                  <a:schemeClr val="dk1"/>
                </a:solidFill>
                <a:latin typeface="Proxima Nova"/>
                <a:ea typeface="Proxima Nova"/>
                <a:cs typeface="Proxima Nova"/>
                <a:sym typeface="Proxima Nova"/>
              </a:rPr>
              <a:t>and σ</a:t>
            </a:r>
            <a:r>
              <a:rPr baseline="-25000" lang="en" sz="1500">
                <a:solidFill>
                  <a:schemeClr val="dk1"/>
                </a:solidFill>
                <a:latin typeface="Proxima Nova"/>
                <a:ea typeface="Proxima Nova"/>
                <a:cs typeface="Proxima Nova"/>
                <a:sym typeface="Proxima Nova"/>
              </a:rPr>
              <a:t>8 </a:t>
            </a:r>
            <a:r>
              <a:rPr lang="en" sz="1500">
                <a:solidFill>
                  <a:schemeClr val="dk1"/>
                </a:solidFill>
                <a:latin typeface="Proxima Nova"/>
                <a:ea typeface="Proxima Nova"/>
                <a:cs typeface="Proxima Nova"/>
                <a:sym typeface="Proxima Nova"/>
              </a:rPr>
              <a:t>. HMF connects Ω</a:t>
            </a:r>
            <a:r>
              <a:rPr baseline="-25000" lang="en" sz="1500">
                <a:solidFill>
                  <a:schemeClr val="dk1"/>
                </a:solidFill>
                <a:latin typeface="Proxima Nova"/>
                <a:ea typeface="Proxima Nova"/>
                <a:cs typeface="Proxima Nova"/>
                <a:sym typeface="Proxima Nova"/>
              </a:rPr>
              <a:t>m </a:t>
            </a:r>
            <a:r>
              <a:rPr lang="en" sz="1500">
                <a:solidFill>
                  <a:schemeClr val="dk1"/>
                </a:solidFill>
                <a:latin typeface="Proxima Nova"/>
                <a:ea typeface="Proxima Nova"/>
                <a:cs typeface="Proxima Nova"/>
                <a:sym typeface="Proxima Nova"/>
              </a:rPr>
              <a:t>and σ</a:t>
            </a:r>
            <a:r>
              <a:rPr baseline="-25000" lang="en" sz="1500">
                <a:solidFill>
                  <a:schemeClr val="dk1"/>
                </a:solidFill>
                <a:latin typeface="Proxima Nova"/>
                <a:ea typeface="Proxima Nova"/>
                <a:cs typeface="Proxima Nova"/>
                <a:sym typeface="Proxima Nova"/>
              </a:rPr>
              <a:t>8 </a:t>
            </a:r>
            <a:r>
              <a:rPr lang="en" sz="1500">
                <a:solidFill>
                  <a:schemeClr val="dk1"/>
                </a:solidFill>
                <a:latin typeface="Proxima Nova"/>
                <a:ea typeface="Proxima Nova"/>
                <a:cs typeface="Proxima Nova"/>
                <a:sym typeface="Proxima Nova"/>
              </a:rPr>
              <a:t> to cluster abundance and cluster mass.</a:t>
            </a:r>
            <a:endParaRPr sz="1500">
              <a:latin typeface="Proxima Nova"/>
              <a:ea typeface="Proxima Nova"/>
              <a:cs typeface="Proxima Nova"/>
              <a:sym typeface="Proxima Nova"/>
            </a:endParaRPr>
          </a:p>
        </p:txBody>
      </p:sp>
      <p:sp>
        <p:nvSpPr>
          <p:cNvPr id="211" name="Google Shape;211;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